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93"/>
  </p:notesMasterIdLst>
  <p:sldIdLst>
    <p:sldId id="256" r:id="rId2"/>
    <p:sldId id="258" r:id="rId3"/>
    <p:sldId id="398" r:id="rId4"/>
    <p:sldId id="459" r:id="rId5"/>
    <p:sldId id="460" r:id="rId6"/>
    <p:sldId id="458" r:id="rId7"/>
    <p:sldId id="397" r:id="rId8"/>
    <p:sldId id="461" r:id="rId9"/>
    <p:sldId id="462" r:id="rId10"/>
    <p:sldId id="463" r:id="rId11"/>
    <p:sldId id="464" r:id="rId12"/>
    <p:sldId id="455" r:id="rId13"/>
    <p:sldId id="346" r:id="rId14"/>
    <p:sldId id="413" r:id="rId15"/>
    <p:sldId id="481" r:id="rId16"/>
    <p:sldId id="465" r:id="rId17"/>
    <p:sldId id="466" r:id="rId18"/>
    <p:sldId id="467" r:id="rId19"/>
    <p:sldId id="378" r:id="rId20"/>
    <p:sldId id="468" r:id="rId21"/>
    <p:sldId id="410" r:id="rId22"/>
    <p:sldId id="469" r:id="rId23"/>
    <p:sldId id="411" r:id="rId24"/>
    <p:sldId id="470" r:id="rId25"/>
    <p:sldId id="412" r:id="rId26"/>
    <p:sldId id="400" r:id="rId27"/>
    <p:sldId id="401" r:id="rId28"/>
    <p:sldId id="312" r:id="rId29"/>
    <p:sldId id="402" r:id="rId30"/>
    <p:sldId id="404" r:id="rId31"/>
    <p:sldId id="405" r:id="rId32"/>
    <p:sldId id="407" r:id="rId33"/>
    <p:sldId id="424" r:id="rId34"/>
    <p:sldId id="408" r:id="rId35"/>
    <p:sldId id="451" r:id="rId36"/>
    <p:sldId id="452" r:id="rId37"/>
    <p:sldId id="423" r:id="rId38"/>
    <p:sldId id="425" r:id="rId39"/>
    <p:sldId id="420" r:id="rId40"/>
    <p:sldId id="426" r:id="rId41"/>
    <p:sldId id="427" r:id="rId42"/>
    <p:sldId id="428" r:id="rId43"/>
    <p:sldId id="421" r:id="rId44"/>
    <p:sldId id="429" r:id="rId45"/>
    <p:sldId id="430" r:id="rId46"/>
    <p:sldId id="432" r:id="rId47"/>
    <p:sldId id="433" r:id="rId48"/>
    <p:sldId id="431" r:id="rId49"/>
    <p:sldId id="434" r:id="rId50"/>
    <p:sldId id="435" r:id="rId51"/>
    <p:sldId id="436" r:id="rId52"/>
    <p:sldId id="437" r:id="rId53"/>
    <p:sldId id="438" r:id="rId54"/>
    <p:sldId id="439" r:id="rId55"/>
    <p:sldId id="440" r:id="rId56"/>
    <p:sldId id="445" r:id="rId57"/>
    <p:sldId id="446" r:id="rId58"/>
    <p:sldId id="447" r:id="rId59"/>
    <p:sldId id="448" r:id="rId60"/>
    <p:sldId id="441" r:id="rId61"/>
    <p:sldId id="442" r:id="rId62"/>
    <p:sldId id="443" r:id="rId63"/>
    <p:sldId id="444" r:id="rId64"/>
    <p:sldId id="449" r:id="rId65"/>
    <p:sldId id="474" r:id="rId66"/>
    <p:sldId id="475" r:id="rId67"/>
    <p:sldId id="476" r:id="rId68"/>
    <p:sldId id="477" r:id="rId69"/>
    <p:sldId id="478" r:id="rId70"/>
    <p:sldId id="479" r:id="rId71"/>
    <p:sldId id="480" r:id="rId72"/>
    <p:sldId id="472" r:id="rId73"/>
    <p:sldId id="453" r:id="rId74"/>
    <p:sldId id="483" r:id="rId75"/>
    <p:sldId id="484" r:id="rId76"/>
    <p:sldId id="471" r:id="rId77"/>
    <p:sldId id="456" r:id="rId78"/>
    <p:sldId id="473" r:id="rId79"/>
    <p:sldId id="416" r:id="rId80"/>
    <p:sldId id="414" r:id="rId81"/>
    <p:sldId id="417" r:id="rId82"/>
    <p:sldId id="482" r:id="rId83"/>
    <p:sldId id="418" r:id="rId84"/>
    <p:sldId id="419" r:id="rId85"/>
    <p:sldId id="487" r:id="rId86"/>
    <p:sldId id="379" r:id="rId87"/>
    <p:sldId id="334" r:id="rId88"/>
    <p:sldId id="485" r:id="rId89"/>
    <p:sldId id="486" r:id="rId90"/>
    <p:sldId id="489" r:id="rId91"/>
    <p:sldId id="457" r:id="rId9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8A6305-C3D5-4C26-A9E0-0A624E0352BE}">
  <a:tblStyle styleId="{508A6305-C3D5-4C26-A9E0-0A624E035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42" autoAdjust="0"/>
  </p:normalViewPr>
  <p:slideViewPr>
    <p:cSldViewPr snapToGrid="0">
      <p:cViewPr varScale="1">
        <p:scale>
          <a:sx n="94" d="100"/>
          <a:sy n="94" d="100"/>
        </p:scale>
        <p:origin x="10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3372836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3387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16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823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07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62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546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25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086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46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29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865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535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96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151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8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408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ar-SY" sz="1100" dirty="0">
                <a:latin typeface="Dubai" panose="020B0503030403030204" pitchFamily="34" charset="-78"/>
                <a:cs typeface="Dubai" panose="020B0503030403030204" pitchFamily="34" charset="-78"/>
              </a:rPr>
              <a:t>هي شبكات عصبونية كبيرة، تستخدم المحولات </a:t>
            </a:r>
            <a:r>
              <a:rPr lang="en-US" sz="1100" dirty="0">
                <a:latin typeface="Dubai" panose="020B0503030403030204" pitchFamily="34" charset="-78"/>
                <a:cs typeface="Dubai" panose="020B0503030403030204" pitchFamily="34" charset="-78"/>
              </a:rPr>
              <a:t>(Transformers)</a:t>
            </a:r>
            <a:r>
              <a:rPr lang="ar-SY" sz="1100" dirty="0">
                <a:latin typeface="Dubai" panose="020B0503030403030204" pitchFamily="34" charset="-78"/>
                <a:cs typeface="Dubai" panose="020B0503030403030204" pitchFamily="34" charset="-78"/>
              </a:rPr>
              <a:t> لتوليد سلاسل من النصوص. </a:t>
            </a:r>
            <a:r>
              <a:rPr lang="ar-SY" dirty="0"/>
              <a:t>شكلت نقلة نوعية في التطبيقات التي تتطلب معالجة النصوص </a:t>
            </a:r>
            <a:r>
              <a:rPr lang="en-US" dirty="0"/>
              <a:t>NLP</a:t>
            </a:r>
            <a:r>
              <a:rPr lang="ar-SY" dirty="0"/>
              <a:t>.</a:t>
            </a:r>
            <a:endParaRPr dirty="0"/>
          </a:p>
        </p:txBody>
      </p:sp>
    </p:spTree>
    <p:extLst>
      <p:ext uri="{BB962C8B-B14F-4D97-AF65-F5344CB8AC3E}">
        <p14:creationId xmlns:p14="http://schemas.microsoft.com/office/powerpoint/2010/main" val="2580082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7597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1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100" kern="100" dirty="0">
                <a:effectLst/>
                <a:latin typeface="Dubai" panose="020B0503030403030204" pitchFamily="34" charset="-78"/>
                <a:ea typeface="Calibri" panose="020F0502020204030204" pitchFamily="34" charset="0"/>
                <a:cs typeface="Dubai" panose="020B0503030403030204" pitchFamily="34" charset="-78"/>
              </a:rPr>
              <a:t>(LLMs)</a:t>
            </a:r>
            <a:r>
              <a:rPr lang="ar-SY" sz="1100" kern="100" dirty="0">
                <a:effectLst/>
                <a:latin typeface="Dubai" panose="020B0503030403030204" pitchFamily="34" charset="-78"/>
                <a:ea typeface="Calibri" panose="020F0502020204030204" pitchFamily="34" charset="0"/>
                <a:cs typeface="Dubai" panose="020B0503030403030204" pitchFamily="34" charset="-78"/>
              </a:rPr>
              <a:t> لحل المسألة هذا هو نطاق المشروع إذ أصبحت الطرق التقليدية باسخدام معالجات </a:t>
            </a:r>
            <a:r>
              <a:rPr lang="en-US" sz="1100" kern="100" dirty="0">
                <a:effectLst/>
                <a:latin typeface="Dubai" panose="020B0503030403030204" pitchFamily="34" charset="-78"/>
                <a:ea typeface="Calibri" panose="020F0502020204030204" pitchFamily="34" charset="0"/>
                <a:cs typeface="Dubai" panose="020B0503030403030204" pitchFamily="34" charset="-78"/>
              </a:rPr>
              <a:t>NLP</a:t>
            </a:r>
            <a:r>
              <a:rPr lang="ar-SY" sz="1100" kern="100" dirty="0">
                <a:effectLst/>
                <a:latin typeface="Dubai" panose="020B0503030403030204" pitchFamily="34" charset="-78"/>
                <a:ea typeface="Calibri" panose="020F0502020204030204" pitchFamily="34" charset="0"/>
                <a:cs typeface="Dubai" panose="020B0503030403030204" pitchFamily="34" charset="-78"/>
              </a:rPr>
              <a:t> </a:t>
            </a:r>
            <a:r>
              <a:rPr lang="ar-SY" sz="1100" kern="0" dirty="0">
                <a:effectLst/>
                <a:latin typeface="Arial"/>
                <a:ea typeface="Calibri" panose="020F0502020204030204" pitchFamily="34" charset="0"/>
                <a:cs typeface="Arial"/>
              </a:rPr>
              <a:t>غير مجدية خصوصا بسبب افتقارها للسياق.</a:t>
            </a:r>
            <a:endParaRPr lang="ar-SY" sz="1100" kern="100" dirty="0">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8049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87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23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871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9950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789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14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599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243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1863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42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39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212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رح نبدأ بشرح بسيط عن عمليات الاعمال من خلال مثال، منشوف اننو النص بوصف سير الأنشطة ضمن عملية</a:t>
            </a:r>
            <a:endParaRPr dirty="0"/>
          </a:p>
        </p:txBody>
      </p:sp>
    </p:spTree>
    <p:extLst>
      <p:ext uri="{BB962C8B-B14F-4D97-AF65-F5344CB8AC3E}">
        <p14:creationId xmlns:p14="http://schemas.microsoft.com/office/powerpoint/2010/main" val="4073827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2624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3415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350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0041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9474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373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273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428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2932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789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352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1159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167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3857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4963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4604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5724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90552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06222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463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1431590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90332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440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750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940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703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99974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0401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693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0486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85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هدف المشروع هو (إيجاد منهجية واستثمارها ضمن تطبيق) لتحويل التوصيف النصي للعمليات بطريقة مأتمتة لمخططات </a:t>
            </a:r>
            <a:r>
              <a:rPr lang="en-US" dirty="0"/>
              <a:t>BPMN</a:t>
            </a:r>
            <a:r>
              <a:rPr lang="ar-SY" dirty="0"/>
              <a:t>.</a:t>
            </a:r>
            <a:endParaRPr dirty="0"/>
          </a:p>
        </p:txBody>
      </p:sp>
    </p:spTree>
    <p:extLst>
      <p:ext uri="{BB962C8B-B14F-4D97-AF65-F5344CB8AC3E}">
        <p14:creationId xmlns:p14="http://schemas.microsoft.com/office/powerpoint/2010/main" val="2438841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2975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1773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SY" sz="1100" dirty="0"/>
              <a:t>لم نستخدم </a:t>
            </a:r>
            <a:r>
              <a:rPr lang="en-US" sz="1100" dirty="0"/>
              <a:t>finetuning</a:t>
            </a:r>
            <a:r>
              <a:rPr lang="ar-SY" sz="1100" dirty="0"/>
              <a:t> بسبب عدم وجود معطيات كافية.</a:t>
            </a:r>
            <a:endParaRPr lang="en-US"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883301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48583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3246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8631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8932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8163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2230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6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138891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405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119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8363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7548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66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4265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8190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3895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0337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9553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41380892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9555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57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3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3" r:id="rId5"/>
    <p:sldLayoutId id="2147483669" r:id="rId6"/>
    <p:sldLayoutId id="2147483671"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9.jpe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9.jpe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9.jpe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hyperlink" Target="https://huggingface.co/meta-llama/Meta-Llama-3-70B" TargetMode="Externa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190D6191-A6D3-8D49-E1FB-CFFA6203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06988" cy="1406988"/>
          </a:xfrm>
          <a:prstGeom prst="rect">
            <a:avLst/>
          </a:prstGeom>
        </p:spPr>
      </p:pic>
      <p:sp>
        <p:nvSpPr>
          <p:cNvPr id="5" name="TextBox 4">
            <a:extLst>
              <a:ext uri="{FF2B5EF4-FFF2-40B4-BE49-F238E27FC236}">
                <a16:creationId xmlns:a16="http://schemas.microsoft.com/office/drawing/2014/main" id="{07ABAA6B-480A-CC52-B0C8-0F8057FEAC30}"/>
              </a:ext>
            </a:extLst>
          </p:cNvPr>
          <p:cNvSpPr txBox="1"/>
          <p:nvPr/>
        </p:nvSpPr>
        <p:spPr>
          <a:xfrm>
            <a:off x="5923410" y="317472"/>
            <a:ext cx="3220590" cy="784830"/>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الجمهورية العربية السورية</a:t>
            </a:r>
          </a:p>
          <a:p>
            <a:pPr algn="ctr"/>
            <a:r>
              <a:rPr lang="ar-SY" sz="1500" dirty="0">
                <a:latin typeface="Dubai" panose="020B0503030403030204" pitchFamily="34" charset="-78"/>
                <a:cs typeface="Dubai" panose="020B0503030403030204" pitchFamily="34" charset="-78"/>
              </a:rPr>
              <a:t>المعهد العالي للعلوم التطبيقية والتكنولوجيا</a:t>
            </a:r>
          </a:p>
          <a:p>
            <a:pPr algn="ctr"/>
            <a:r>
              <a:rPr lang="ar-SY" sz="1500" dirty="0">
                <a:latin typeface="Dubai" panose="020B0503030403030204" pitchFamily="34" charset="-78"/>
                <a:cs typeface="Dubai" panose="020B0503030403030204" pitchFamily="34" charset="-78"/>
              </a:rPr>
              <a:t>قسم المعلوماتيّة</a:t>
            </a:r>
            <a:endParaRPr lang="en-US" sz="1500" dirty="0">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AE3AEE33-C42E-4CE5-6892-B003E3F132CA}"/>
              </a:ext>
            </a:extLst>
          </p:cNvPr>
          <p:cNvSpPr txBox="1"/>
          <p:nvPr/>
        </p:nvSpPr>
        <p:spPr>
          <a:xfrm>
            <a:off x="1264222" y="1522784"/>
            <a:ext cx="6786966" cy="1384995"/>
          </a:xfrm>
          <a:prstGeom prst="rect">
            <a:avLst/>
          </a:prstGeom>
          <a:noFill/>
        </p:spPr>
        <p:txBody>
          <a:bodyPr wrap="square" rtlCol="0">
            <a:spAutoFit/>
          </a:bodyPr>
          <a:lstStyle/>
          <a:p>
            <a:pPr algn="ctr"/>
            <a:r>
              <a:rPr lang="ar-SY" sz="1800" dirty="0">
                <a:latin typeface="Dubai" panose="020B0503030403030204" pitchFamily="34" charset="-78"/>
                <a:cs typeface="Dubai" panose="020B0503030403030204" pitchFamily="34" charset="-78"/>
              </a:rPr>
              <a:t>مشروع تخرّج باختصاص البرمجيات والذكاء الصنعي بعنوان:</a:t>
            </a:r>
          </a:p>
          <a:p>
            <a:pPr algn="ctr"/>
            <a:endParaRPr lang="en-US" sz="4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marL="457200" marR="457200" algn="ctr" rtl="1">
              <a:spcBef>
                <a:spcPts val="0"/>
              </a:spcBef>
              <a:spcAft>
                <a:spcPts val="0"/>
              </a:spcAft>
            </a:pPr>
            <a:r>
              <a:rPr lang="ar-SY" sz="2500" dirty="0">
                <a:effectLst/>
                <a:latin typeface="Dubai" panose="020B0503030403030204" pitchFamily="34" charset="-78"/>
                <a:ea typeface="Times New Roman" panose="02020603050405020304" pitchFamily="18" charset="0"/>
                <a:cs typeface="Dubai" panose="020B0503030403030204" pitchFamily="34" charset="-78"/>
              </a:rPr>
              <a:t>توليد مخططات </a:t>
            </a:r>
            <a:r>
              <a:rPr lang="en-US" sz="2500" dirty="0">
                <a:effectLst/>
                <a:latin typeface="Dubai" panose="020B0503030403030204" pitchFamily="34" charset="-78"/>
                <a:ea typeface="Times New Roman" panose="02020603050405020304" pitchFamily="18" charset="0"/>
                <a:cs typeface="Dubai" panose="020B0503030403030204" pitchFamily="34" charset="-78"/>
              </a:rPr>
              <a:t>BPMN</a:t>
            </a:r>
            <a:r>
              <a:rPr lang="ar-SY" sz="2500" dirty="0">
                <a:effectLst/>
                <a:latin typeface="Dubai" panose="020B0503030403030204" pitchFamily="34" charset="-78"/>
                <a:ea typeface="Times New Roman" panose="02020603050405020304" pitchFamily="18" charset="0"/>
                <a:cs typeface="Dubai" panose="020B0503030403030204" pitchFamily="34" charset="-78"/>
              </a:rPr>
              <a:t> انطلاقاً من التوصيف النصي للعمليات باستخدام نماذج اللغات الكبيرة</a:t>
            </a:r>
            <a:endParaRPr lang="en-US" sz="2500" dirty="0">
              <a:effectLst/>
              <a:latin typeface="Dubai" panose="020B0503030403030204" pitchFamily="34" charset="-78"/>
              <a:ea typeface="Times New Roman" panose="02020603050405020304" pitchFamily="18" charset="0"/>
              <a:cs typeface="Dubai" panose="020B0503030403030204" pitchFamily="34" charset="-78"/>
            </a:endParaRPr>
          </a:p>
        </p:txBody>
      </p:sp>
      <p:sp>
        <p:nvSpPr>
          <p:cNvPr id="7" name="TextBox 6">
            <a:extLst>
              <a:ext uri="{FF2B5EF4-FFF2-40B4-BE49-F238E27FC236}">
                <a16:creationId xmlns:a16="http://schemas.microsoft.com/office/drawing/2014/main" id="{212C6391-319B-B3E5-82E9-C4D0CB8E1E39}"/>
              </a:ext>
            </a:extLst>
          </p:cNvPr>
          <p:cNvSpPr txBox="1"/>
          <p:nvPr/>
        </p:nvSpPr>
        <p:spPr>
          <a:xfrm>
            <a:off x="1016610" y="2979734"/>
            <a:ext cx="7110779" cy="1785104"/>
          </a:xfrm>
          <a:prstGeom prst="rect">
            <a:avLst/>
          </a:prstGeom>
          <a:noFill/>
        </p:spPr>
        <p:txBody>
          <a:bodyPr wrap="square" rtlCol="0">
            <a:spAutoFit/>
          </a:bodyPr>
          <a:lstStyle/>
          <a:p>
            <a:pPr algn="ctr"/>
            <a:r>
              <a:rPr lang="ar-SY" sz="2000" dirty="0">
                <a:latin typeface="Dubai" panose="020B0503030403030204" pitchFamily="34" charset="-78"/>
                <a:cs typeface="Dubai" panose="020B0503030403030204" pitchFamily="34" charset="-78"/>
              </a:rPr>
              <a:t>تقديم: </a:t>
            </a:r>
          </a:p>
          <a:p>
            <a:pPr algn="ctr"/>
            <a:r>
              <a:rPr lang="ar-SY" sz="2000" dirty="0">
                <a:latin typeface="Dubai" panose="020B0503030403030204" pitchFamily="34" charset="-78"/>
                <a:cs typeface="Dubai" panose="020B0503030403030204" pitchFamily="34" charset="-78"/>
              </a:rPr>
              <a:t>محمد التركي</a:t>
            </a:r>
            <a:endParaRPr lang="en-US" sz="20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algn="ctr"/>
            <a:r>
              <a:rPr lang="ar-SY" sz="2000" dirty="0">
                <a:latin typeface="Dubai" panose="020B0503030403030204" pitchFamily="34" charset="-78"/>
                <a:cs typeface="Dubai" panose="020B0503030403030204" pitchFamily="34" charset="-78"/>
              </a:rPr>
              <a:t>    إشراف: </a:t>
            </a:r>
          </a:p>
          <a:p>
            <a:pPr algn="ctr"/>
            <a:r>
              <a:rPr lang="ar-SY" sz="2000" dirty="0">
                <a:latin typeface="Dubai" panose="020B0503030403030204" pitchFamily="34" charset="-78"/>
                <a:cs typeface="Dubai" panose="020B0503030403030204" pitchFamily="34" charset="-78"/>
              </a:rPr>
              <a:t>د. عمر حمدون</a:t>
            </a:r>
          </a:p>
          <a:p>
            <a:pPr algn="ctr"/>
            <a:r>
              <a:rPr lang="ar-SY" sz="2000" dirty="0">
                <a:latin typeface="Dubai" panose="020B0503030403030204" pitchFamily="34" charset="-78"/>
                <a:cs typeface="Dubai" panose="020B0503030403030204" pitchFamily="34" charset="-78"/>
              </a:rPr>
              <a:t>ما. محمد بشار دسوقي</a:t>
            </a:r>
          </a:p>
        </p:txBody>
      </p:sp>
      <p:sp>
        <p:nvSpPr>
          <p:cNvPr id="8" name="TextBox 7">
            <a:extLst>
              <a:ext uri="{FF2B5EF4-FFF2-40B4-BE49-F238E27FC236}">
                <a16:creationId xmlns:a16="http://schemas.microsoft.com/office/drawing/2014/main" id="{537028A7-667E-CDEF-868A-70AB011D69B7}"/>
              </a:ext>
            </a:extLst>
          </p:cNvPr>
          <p:cNvSpPr txBox="1"/>
          <p:nvPr/>
        </p:nvSpPr>
        <p:spPr>
          <a:xfrm>
            <a:off x="-290512" y="4513628"/>
            <a:ext cx="2711980" cy="323165"/>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العام الدراسي 2024-2023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4" name="Picture 3">
            <a:extLst>
              <a:ext uri="{FF2B5EF4-FFF2-40B4-BE49-F238E27FC236}">
                <a16:creationId xmlns:a16="http://schemas.microsoft.com/office/drawing/2014/main" id="{48938DC0-1890-F301-7B31-441E67263886}"/>
              </a:ext>
            </a:extLst>
          </p:cNvPr>
          <p:cNvPicPr>
            <a:picLocks noChangeAspect="1"/>
          </p:cNvPicPr>
          <p:nvPr/>
        </p:nvPicPr>
        <p:blipFill rotWithShape="1">
          <a:blip r:embed="rId3"/>
          <a:srcRect l="3482" t="8572" r="30536" b="18413"/>
          <a:stretch/>
        </p:blipFill>
        <p:spPr>
          <a:xfrm>
            <a:off x="1738994" y="955875"/>
            <a:ext cx="5901195" cy="3673275"/>
          </a:xfrm>
          <a:prstGeom prst="rect">
            <a:avLst/>
          </a:prstGeom>
        </p:spPr>
      </p:pic>
    </p:spTree>
    <p:extLst>
      <p:ext uri="{BB962C8B-B14F-4D97-AF65-F5344CB8AC3E}">
        <p14:creationId xmlns:p14="http://schemas.microsoft.com/office/powerpoint/2010/main" val="151140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5" name="Picture 4">
            <a:extLst>
              <a:ext uri="{FF2B5EF4-FFF2-40B4-BE49-F238E27FC236}">
                <a16:creationId xmlns:a16="http://schemas.microsoft.com/office/drawing/2014/main" id="{00535B89-47AF-0105-EB7F-E3123A2EC8C6}"/>
              </a:ext>
            </a:extLst>
          </p:cNvPr>
          <p:cNvPicPr>
            <a:picLocks noChangeAspect="1"/>
          </p:cNvPicPr>
          <p:nvPr/>
        </p:nvPicPr>
        <p:blipFill>
          <a:blip r:embed="rId3"/>
          <a:stretch>
            <a:fillRect/>
          </a:stretch>
        </p:blipFill>
        <p:spPr>
          <a:xfrm>
            <a:off x="849060" y="955875"/>
            <a:ext cx="7708200" cy="3749718"/>
          </a:xfrm>
          <a:prstGeom prst="rect">
            <a:avLst/>
          </a:prstGeom>
        </p:spPr>
      </p:pic>
    </p:spTree>
    <p:extLst>
      <p:ext uri="{BB962C8B-B14F-4D97-AF65-F5344CB8AC3E}">
        <p14:creationId xmlns:p14="http://schemas.microsoft.com/office/powerpoint/2010/main" val="374512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200" dirty="0">
                <a:solidFill>
                  <a:schemeClr val="accent1"/>
                </a:solidFill>
                <a:latin typeface="Dubai" panose="020B0503030403030204" pitchFamily="34" charset="-78"/>
                <a:cs typeface="Dubai" panose="020B0503030403030204" pitchFamily="34" charset="-78"/>
              </a:rPr>
              <a:t>المتطلبات غير الوظيفية</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3" name="Rectangle 2">
            <a:extLst>
              <a:ext uri="{FF2B5EF4-FFF2-40B4-BE49-F238E27FC236}">
                <a16:creationId xmlns:a16="http://schemas.microsoft.com/office/drawing/2014/main" id="{E685ADDA-41C3-DA7E-FB61-D96D57497981}"/>
              </a:ext>
            </a:extLst>
          </p:cNvPr>
          <p:cNvSpPr/>
          <p:nvPr/>
        </p:nvSpPr>
        <p:spPr>
          <a:xfrm>
            <a:off x="3532210"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التوسع</a:t>
            </a:r>
          </a:p>
        </p:txBody>
      </p:sp>
      <p:sp>
        <p:nvSpPr>
          <p:cNvPr id="4" name="TextBox 3">
            <a:extLst>
              <a:ext uri="{FF2B5EF4-FFF2-40B4-BE49-F238E27FC236}">
                <a16:creationId xmlns:a16="http://schemas.microsoft.com/office/drawing/2014/main" id="{25DF2F80-1AB2-0296-CC9A-099FA0D408F0}"/>
              </a:ext>
            </a:extLst>
          </p:cNvPr>
          <p:cNvSpPr txBox="1"/>
          <p:nvPr/>
        </p:nvSpPr>
        <p:spPr>
          <a:xfrm>
            <a:off x="3804249" y="1737284"/>
            <a:ext cx="4078315" cy="584775"/>
          </a:xfrm>
          <a:prstGeom prst="rect">
            <a:avLst/>
          </a:prstGeom>
          <a:noFill/>
        </p:spPr>
        <p:txBody>
          <a:bodyPr wrap="square" rtlCol="0">
            <a:spAutoFit/>
          </a:bodyPr>
          <a:lstStyle/>
          <a:p>
            <a:pPr algn="r" rtl="1"/>
            <a:r>
              <a:rPr lang="ar-SY" sz="1600" b="1" dirty="0">
                <a:solidFill>
                  <a:schemeClr val="tx1"/>
                </a:solidFill>
                <a:latin typeface="+mj-lt"/>
                <a:cs typeface="Dubai" panose="020B0503030403030204" pitchFamily="34" charset="-78"/>
              </a:rPr>
              <a:t>ما يجب أن يحققه النظام كمتطلبات غير وظيفية:</a:t>
            </a:r>
          </a:p>
          <a:p>
            <a:pPr algn="r" rtl="1"/>
            <a:endParaRPr lang="en-US" sz="1600" b="1" dirty="0">
              <a:latin typeface="Dubai" panose="020B0503030403030204" pitchFamily="34" charset="-78"/>
              <a:cs typeface="Dubai" panose="020B0503030403030204" pitchFamily="34" charset="-78"/>
            </a:endParaRPr>
          </a:p>
        </p:txBody>
      </p:sp>
      <p:sp>
        <p:nvSpPr>
          <p:cNvPr id="5" name="Rectangle 4">
            <a:extLst>
              <a:ext uri="{FF2B5EF4-FFF2-40B4-BE49-F238E27FC236}">
                <a16:creationId xmlns:a16="http://schemas.microsoft.com/office/drawing/2014/main" id="{104149C3-8439-763B-7137-FF916218A4CA}"/>
              </a:ext>
            </a:extLst>
          </p:cNvPr>
          <p:cNvSpPr/>
          <p:nvPr/>
        </p:nvSpPr>
        <p:spPr>
          <a:xfrm>
            <a:off x="6079467"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الاختبار</a:t>
            </a:r>
          </a:p>
        </p:txBody>
      </p:sp>
      <p:sp>
        <p:nvSpPr>
          <p:cNvPr id="7" name="Rectangle 6">
            <a:extLst>
              <a:ext uri="{FF2B5EF4-FFF2-40B4-BE49-F238E27FC236}">
                <a16:creationId xmlns:a16="http://schemas.microsoft.com/office/drawing/2014/main" id="{25566A33-E048-C90B-2A6B-933202403E4A}"/>
              </a:ext>
            </a:extLst>
          </p:cNvPr>
          <p:cNvSpPr/>
          <p:nvPr/>
        </p:nvSpPr>
        <p:spPr>
          <a:xfrm>
            <a:off x="782906"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الصيانة</a:t>
            </a:r>
          </a:p>
        </p:txBody>
      </p:sp>
    </p:spTree>
    <p:extLst>
      <p:ext uri="{BB962C8B-B14F-4D97-AF65-F5344CB8AC3E}">
        <p14:creationId xmlns:p14="http://schemas.microsoft.com/office/powerpoint/2010/main" val="307900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4351020" y="2350770"/>
            <a:ext cx="4079830"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تصميم وتنجيز النظام البرمجي</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ar-SY" dirty="0">
                <a:latin typeface="Dubai" panose="020B0503030403030204" pitchFamily="34" charset="-78"/>
                <a:cs typeface="Dubai" panose="020B0503030403030204" pitchFamily="34" charset="-78"/>
              </a:rPr>
              <a:t>2</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46423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اسم التطبيق</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98BCC2C7-F233-8B71-8CBD-4136E4E72390}"/>
              </a:ext>
            </a:extLst>
          </p:cNvPr>
          <p:cNvPicPr>
            <a:picLocks noChangeAspect="1"/>
          </p:cNvPicPr>
          <p:nvPr/>
        </p:nvPicPr>
        <p:blipFill>
          <a:blip r:embed="rId3"/>
          <a:stretch>
            <a:fillRect/>
          </a:stretch>
        </p:blipFill>
        <p:spPr>
          <a:xfrm>
            <a:off x="3263610" y="955875"/>
            <a:ext cx="2616780" cy="2616780"/>
          </a:xfrm>
          <a:prstGeom prst="rect">
            <a:avLst/>
          </a:prstGeom>
        </p:spPr>
      </p:pic>
      <p:sp>
        <p:nvSpPr>
          <p:cNvPr id="5" name="TextBox 4">
            <a:extLst>
              <a:ext uri="{FF2B5EF4-FFF2-40B4-BE49-F238E27FC236}">
                <a16:creationId xmlns:a16="http://schemas.microsoft.com/office/drawing/2014/main" id="{F1957933-1420-65DD-E8D2-C5AADB8757B6}"/>
              </a:ext>
            </a:extLst>
          </p:cNvPr>
          <p:cNvSpPr txBox="1"/>
          <p:nvPr/>
        </p:nvSpPr>
        <p:spPr>
          <a:xfrm>
            <a:off x="895529" y="3710754"/>
            <a:ext cx="7352739" cy="400110"/>
          </a:xfrm>
          <a:prstGeom prst="rect">
            <a:avLst/>
          </a:prstGeom>
          <a:noFill/>
        </p:spPr>
        <p:txBody>
          <a:bodyPr wrap="square" rtlCol="0">
            <a:spAutoFit/>
          </a:bodyPr>
          <a:lstStyle/>
          <a:p>
            <a:pPr algn="ctr" rtl="1"/>
            <a:r>
              <a:rPr lang="en-US" sz="2000" b="1" dirty="0">
                <a:latin typeface="Dubai" panose="020B0503030403030204" pitchFamily="34" charset="-78"/>
                <a:cs typeface="Dubai" panose="020B0503030403030204" pitchFamily="34" charset="-78"/>
              </a:rPr>
              <a:t>Donut</a:t>
            </a:r>
          </a:p>
        </p:txBody>
      </p:sp>
      <p:sp>
        <p:nvSpPr>
          <p:cNvPr id="9" name="TextBox 8">
            <a:extLst>
              <a:ext uri="{FF2B5EF4-FFF2-40B4-BE49-F238E27FC236}">
                <a16:creationId xmlns:a16="http://schemas.microsoft.com/office/drawing/2014/main" id="{7F459AEE-B4E9-FC65-DA78-D0E6C791E83A}"/>
              </a:ext>
            </a:extLst>
          </p:cNvPr>
          <p:cNvSpPr txBox="1"/>
          <p:nvPr/>
        </p:nvSpPr>
        <p:spPr>
          <a:xfrm>
            <a:off x="1932316" y="4187625"/>
            <a:ext cx="5691425" cy="400110"/>
          </a:xfrm>
          <a:prstGeom prst="rect">
            <a:avLst/>
          </a:prstGeom>
          <a:noFill/>
        </p:spPr>
        <p:txBody>
          <a:bodyPr wrap="square">
            <a:spAutoFit/>
          </a:bodyPr>
          <a:lstStyle/>
          <a:p>
            <a:r>
              <a:rPr lang="en-US" sz="2000" b="0" i="0" dirty="0">
                <a:solidFill>
                  <a:srgbClr val="FAF9F8"/>
                </a:solidFill>
                <a:effectLst/>
                <a:highlight>
                  <a:srgbClr val="323130"/>
                </a:highlight>
                <a:latin typeface="Segoe UI" panose="020B0502040204020203" pitchFamily="34" charset="0"/>
              </a:rPr>
              <a:t>By failing to prepare, you are preparing to fail.</a:t>
            </a:r>
            <a:endParaRPr lang="en-US" sz="2000" dirty="0"/>
          </a:p>
        </p:txBody>
      </p:sp>
    </p:spTree>
    <p:extLst>
      <p:ext uri="{BB962C8B-B14F-4D97-AF65-F5344CB8AC3E}">
        <p14:creationId xmlns:p14="http://schemas.microsoft.com/office/powerpoint/2010/main" val="317501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كيفية تعامل المستخدم مع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52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الواجهات</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CC3DE653-9E09-6342-3AAE-BB3E7527E1E9}"/>
              </a:ext>
            </a:extLst>
          </p:cNvPr>
          <p:cNvPicPr>
            <a:picLocks noChangeAspect="1"/>
          </p:cNvPicPr>
          <p:nvPr/>
        </p:nvPicPr>
        <p:blipFill>
          <a:blip r:embed="rId3"/>
          <a:stretch>
            <a:fillRect/>
          </a:stretch>
        </p:blipFill>
        <p:spPr>
          <a:xfrm>
            <a:off x="503464" y="849739"/>
            <a:ext cx="2223407" cy="2223407"/>
          </a:xfrm>
          <a:prstGeom prst="rect">
            <a:avLst/>
          </a:prstGeom>
        </p:spPr>
      </p:pic>
      <p:pic>
        <p:nvPicPr>
          <p:cNvPr id="7" name="Picture 6">
            <a:extLst>
              <a:ext uri="{FF2B5EF4-FFF2-40B4-BE49-F238E27FC236}">
                <a16:creationId xmlns:a16="http://schemas.microsoft.com/office/drawing/2014/main" id="{70A92360-9E1A-7156-2EED-C7D22C02F4F1}"/>
              </a:ext>
            </a:extLst>
          </p:cNvPr>
          <p:cNvPicPr>
            <a:picLocks noChangeAspect="1"/>
          </p:cNvPicPr>
          <p:nvPr/>
        </p:nvPicPr>
        <p:blipFill>
          <a:blip r:embed="rId4"/>
          <a:stretch>
            <a:fillRect/>
          </a:stretch>
        </p:blipFill>
        <p:spPr>
          <a:xfrm>
            <a:off x="662667" y="2645229"/>
            <a:ext cx="1905000" cy="1905000"/>
          </a:xfrm>
          <a:prstGeom prst="rect">
            <a:avLst/>
          </a:prstGeom>
        </p:spPr>
      </p:pic>
      <p:pic>
        <p:nvPicPr>
          <p:cNvPr id="9" name="Picture 8">
            <a:extLst>
              <a:ext uri="{FF2B5EF4-FFF2-40B4-BE49-F238E27FC236}">
                <a16:creationId xmlns:a16="http://schemas.microsoft.com/office/drawing/2014/main" id="{102E65FB-421D-FD2D-52C6-0C09B946BDF9}"/>
              </a:ext>
            </a:extLst>
          </p:cNvPr>
          <p:cNvPicPr>
            <a:picLocks noChangeAspect="1"/>
          </p:cNvPicPr>
          <p:nvPr/>
        </p:nvPicPr>
        <p:blipFill rotWithShape="1">
          <a:blip r:embed="rId5"/>
          <a:srcRect t="9365" b="5734"/>
          <a:stretch/>
        </p:blipFill>
        <p:spPr>
          <a:xfrm>
            <a:off x="3151414" y="1276023"/>
            <a:ext cx="5426317" cy="2591454"/>
          </a:xfrm>
          <a:prstGeom prst="rect">
            <a:avLst/>
          </a:prstGeom>
        </p:spPr>
      </p:pic>
    </p:spTree>
    <p:extLst>
      <p:ext uri="{BB962C8B-B14F-4D97-AF65-F5344CB8AC3E}">
        <p14:creationId xmlns:p14="http://schemas.microsoft.com/office/powerpoint/2010/main" val="345054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تجربة </a:t>
            </a:r>
            <a:r>
              <a:rPr lang="en-US" sz="3000" dirty="0" err="1">
                <a:latin typeface="Dubai" panose="020B0503030403030204" pitchFamily="34" charset="-78"/>
                <a:cs typeface="Dubai" panose="020B0503030403030204" pitchFamily="34" charset="-78"/>
              </a:rPr>
              <a:t>DrawIO</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E85113F4-E968-68A6-9473-04E1900DB0D7}"/>
              </a:ext>
            </a:extLst>
          </p:cNvPr>
          <p:cNvPicPr>
            <a:picLocks noChangeAspect="1"/>
          </p:cNvPicPr>
          <p:nvPr/>
        </p:nvPicPr>
        <p:blipFill rotWithShape="1">
          <a:blip r:embed="rId3"/>
          <a:srcRect l="6339" t="41746" r="30536" b="35715"/>
          <a:stretch/>
        </p:blipFill>
        <p:spPr>
          <a:xfrm>
            <a:off x="486684" y="2734382"/>
            <a:ext cx="8170430" cy="1641022"/>
          </a:xfrm>
          <a:prstGeom prst="rect">
            <a:avLst/>
          </a:prstGeom>
        </p:spPr>
      </p:pic>
      <p:pic>
        <p:nvPicPr>
          <p:cNvPr id="10" name="Picture 9">
            <a:extLst>
              <a:ext uri="{FF2B5EF4-FFF2-40B4-BE49-F238E27FC236}">
                <a16:creationId xmlns:a16="http://schemas.microsoft.com/office/drawing/2014/main" id="{B50266E6-B327-A6BF-95A1-05E1844DAC75}"/>
              </a:ext>
            </a:extLst>
          </p:cNvPr>
          <p:cNvPicPr>
            <a:picLocks noChangeAspect="1"/>
          </p:cNvPicPr>
          <p:nvPr/>
        </p:nvPicPr>
        <p:blipFill rotWithShape="1">
          <a:blip r:embed="rId4"/>
          <a:srcRect l="625" t="21746" r="-803" b="50000"/>
          <a:stretch/>
        </p:blipFill>
        <p:spPr>
          <a:xfrm>
            <a:off x="0" y="1044538"/>
            <a:ext cx="9160329" cy="1453244"/>
          </a:xfrm>
          <a:prstGeom prst="rect">
            <a:avLst/>
          </a:prstGeom>
        </p:spPr>
      </p:pic>
    </p:spTree>
    <p:extLst>
      <p:ext uri="{BB962C8B-B14F-4D97-AF65-F5344CB8AC3E}">
        <p14:creationId xmlns:p14="http://schemas.microsoft.com/office/powerpoint/2010/main" val="1282351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كيفية تعامل المستخدم مع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44D452-9EBF-EB86-866F-146A23BACEE2}"/>
              </a:ext>
            </a:extLst>
          </p:cNvPr>
          <p:cNvSpPr/>
          <p:nvPr/>
        </p:nvSpPr>
        <p:spPr>
          <a:xfrm>
            <a:off x="3616779" y="3518807"/>
            <a:ext cx="1551214" cy="11787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0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latin typeface="Dubai" panose="020B0503030403030204" pitchFamily="34" charset="-78"/>
                <a:cs typeface="Dubai" panose="020B0503030403030204" pitchFamily="34" charset="-78"/>
              </a:rPr>
              <a:t>محتويات العرض</a:t>
            </a:r>
            <a:endParaRPr sz="3500" dirty="0">
              <a:latin typeface="Dubai" panose="020B0503030403030204" pitchFamily="34" charset="-78"/>
              <a:cs typeface="Dubai" panose="020B0503030403030204" pitchFamily="34" charset="-78"/>
            </a:endParaRPr>
          </a:p>
        </p:txBody>
      </p:sp>
      <p:sp>
        <p:nvSpPr>
          <p:cNvPr id="198" name="Google Shape;198;p32"/>
          <p:cNvSpPr txBox="1">
            <a:spLocks noGrp="1"/>
          </p:cNvSpPr>
          <p:nvPr>
            <p:ph type="ctrTitle" idx="2"/>
          </p:nvPr>
        </p:nvSpPr>
        <p:spPr>
          <a:xfrm>
            <a:off x="5444532" y="1694123"/>
            <a:ext cx="2150400" cy="38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ar-SY" sz="2000" dirty="0">
                <a:latin typeface="Dubai" panose="020B0503030403030204" pitchFamily="34" charset="-78"/>
                <a:cs typeface="Dubai" panose="020B0503030403030204" pitchFamily="34" charset="-78"/>
              </a:rPr>
              <a:t>مقدمة ومتطلبات</a:t>
            </a:r>
            <a:endParaRPr sz="2000" dirty="0">
              <a:latin typeface="Dubai" panose="020B0503030403030204" pitchFamily="34" charset="-78"/>
              <a:cs typeface="Dubai" panose="020B0503030403030204" pitchFamily="34" charset="-78"/>
            </a:endParaRPr>
          </a:p>
        </p:txBody>
      </p:sp>
      <p:sp>
        <p:nvSpPr>
          <p:cNvPr id="199" name="Google Shape;199;p32"/>
          <p:cNvSpPr txBox="1">
            <a:spLocks noGrp="1"/>
          </p:cNvSpPr>
          <p:nvPr>
            <p:ph type="title" idx="3"/>
          </p:nvPr>
        </p:nvSpPr>
        <p:spPr>
          <a:xfrm>
            <a:off x="7594932" y="1599954"/>
            <a:ext cx="897440" cy="69348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latin typeface="Dubai" panose="020B0503030403030204" pitchFamily="34" charset="-78"/>
                <a:cs typeface="Dubai" panose="020B0503030403030204" pitchFamily="34" charset="-78"/>
              </a:rPr>
              <a:t>01</a:t>
            </a:r>
            <a:endParaRPr sz="5000" dirty="0">
              <a:latin typeface="Dubai" panose="020B0503030403030204" pitchFamily="34" charset="-78"/>
              <a:cs typeface="Dubai" panose="020B0503030403030204" pitchFamily="34" charset="-78"/>
            </a:endParaRPr>
          </a:p>
        </p:txBody>
      </p:sp>
      <p:sp>
        <p:nvSpPr>
          <p:cNvPr id="28" name="Google Shape;198;p32">
            <a:extLst>
              <a:ext uri="{FF2B5EF4-FFF2-40B4-BE49-F238E27FC236}">
                <a16:creationId xmlns:a16="http://schemas.microsoft.com/office/drawing/2014/main" id="{0D3A0575-8FBF-D84E-2072-170CF8B084DB}"/>
              </a:ext>
            </a:extLst>
          </p:cNvPr>
          <p:cNvSpPr txBox="1">
            <a:spLocks/>
          </p:cNvSpPr>
          <p:nvPr/>
        </p:nvSpPr>
        <p:spPr>
          <a:xfrm>
            <a:off x="4576104" y="2860349"/>
            <a:ext cx="303276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اختبار النظام ونشره</a:t>
            </a:r>
          </a:p>
        </p:txBody>
      </p:sp>
      <p:sp>
        <p:nvSpPr>
          <p:cNvPr id="29" name="Google Shape;199;p32">
            <a:extLst>
              <a:ext uri="{FF2B5EF4-FFF2-40B4-BE49-F238E27FC236}">
                <a16:creationId xmlns:a16="http://schemas.microsoft.com/office/drawing/2014/main" id="{FB3B4BC6-DFC6-B328-40E7-B0A57DAC3D13}"/>
              </a:ext>
            </a:extLst>
          </p:cNvPr>
          <p:cNvSpPr txBox="1">
            <a:spLocks/>
          </p:cNvSpPr>
          <p:nvPr/>
        </p:nvSpPr>
        <p:spPr>
          <a:xfrm>
            <a:off x="7594932" y="2786169"/>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3</a:t>
            </a:r>
            <a:endParaRPr lang="en" sz="5000" dirty="0">
              <a:latin typeface="Dubai" panose="020B0503030403030204" pitchFamily="34" charset="-78"/>
              <a:cs typeface="Dubai" panose="020B0503030403030204" pitchFamily="34" charset="-78"/>
            </a:endParaRPr>
          </a:p>
        </p:txBody>
      </p:sp>
      <p:sp>
        <p:nvSpPr>
          <p:cNvPr id="30" name="Google Shape;198;p32">
            <a:extLst>
              <a:ext uri="{FF2B5EF4-FFF2-40B4-BE49-F238E27FC236}">
                <a16:creationId xmlns:a16="http://schemas.microsoft.com/office/drawing/2014/main" id="{258C5F46-BD66-E25C-9EA8-C21082EFD10F}"/>
              </a:ext>
            </a:extLst>
          </p:cNvPr>
          <p:cNvSpPr txBox="1">
            <a:spLocks/>
          </p:cNvSpPr>
          <p:nvPr/>
        </p:nvSpPr>
        <p:spPr>
          <a:xfrm>
            <a:off x="315364" y="1752090"/>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indent="0" algn="r" rtl="0">
              <a:spcBef>
                <a:spcPts val="0"/>
              </a:spcBef>
              <a:spcAft>
                <a:spcPts val="0"/>
              </a:spcAft>
            </a:pPr>
            <a:r>
              <a:rPr lang="ar-SY" sz="1800" b="1" i="0" dirty="0">
                <a:solidFill>
                  <a:srgbClr val="003BA3"/>
                </a:solidFill>
                <a:effectLst/>
                <a:latin typeface="Dubai" panose="020B0503030403030204" pitchFamily="34" charset="-78"/>
                <a:ea typeface="Montserrat" panose="00000500000000000000" pitchFamily="2" charset="0"/>
                <a:cs typeface="Dubai" panose="020B0503030403030204" pitchFamily="34" charset="-78"/>
              </a:rPr>
              <a:t>تصميم النظام وتنجيزه</a:t>
            </a:r>
            <a:endParaRPr lang="en-US" sz="2000" dirty="0">
              <a:effectLst/>
            </a:endParaRPr>
          </a:p>
        </p:txBody>
      </p:sp>
      <p:sp>
        <p:nvSpPr>
          <p:cNvPr id="31" name="Google Shape;199;p32">
            <a:extLst>
              <a:ext uri="{FF2B5EF4-FFF2-40B4-BE49-F238E27FC236}">
                <a16:creationId xmlns:a16="http://schemas.microsoft.com/office/drawing/2014/main" id="{5A6C7C0E-CE16-5A96-5D9D-F292F316C1A9}"/>
              </a:ext>
            </a:extLst>
          </p:cNvPr>
          <p:cNvSpPr txBox="1">
            <a:spLocks/>
          </p:cNvSpPr>
          <p:nvPr/>
        </p:nvSpPr>
        <p:spPr>
          <a:xfrm>
            <a:off x="3340344" y="1699831"/>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2</a:t>
            </a:r>
            <a:endParaRPr lang="en" sz="5000" dirty="0">
              <a:latin typeface="Dubai" panose="020B0503030403030204" pitchFamily="34" charset="-78"/>
              <a:cs typeface="Dubai" panose="020B0503030403030204" pitchFamily="34" charset="-78"/>
            </a:endParaRPr>
          </a:p>
        </p:txBody>
      </p:sp>
      <p:sp>
        <p:nvSpPr>
          <p:cNvPr id="34" name="Google Shape;198;p32">
            <a:extLst>
              <a:ext uri="{FF2B5EF4-FFF2-40B4-BE49-F238E27FC236}">
                <a16:creationId xmlns:a16="http://schemas.microsoft.com/office/drawing/2014/main" id="{5ACA559B-F848-587C-1A92-CEEE86520A18}"/>
              </a:ext>
            </a:extLst>
          </p:cNvPr>
          <p:cNvSpPr txBox="1">
            <a:spLocks/>
          </p:cNvSpPr>
          <p:nvPr/>
        </p:nvSpPr>
        <p:spPr>
          <a:xfrm>
            <a:off x="311474" y="2869516"/>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الخاتمة والآفاق المستقبليّة</a:t>
            </a:r>
          </a:p>
        </p:txBody>
      </p:sp>
      <p:sp>
        <p:nvSpPr>
          <p:cNvPr id="35" name="Google Shape;199;p32">
            <a:extLst>
              <a:ext uri="{FF2B5EF4-FFF2-40B4-BE49-F238E27FC236}">
                <a16:creationId xmlns:a16="http://schemas.microsoft.com/office/drawing/2014/main" id="{5975D3E1-6700-75F1-6E16-A2A5A56BAB59}"/>
              </a:ext>
            </a:extLst>
          </p:cNvPr>
          <p:cNvSpPr txBox="1">
            <a:spLocks/>
          </p:cNvSpPr>
          <p:nvPr/>
        </p:nvSpPr>
        <p:spPr>
          <a:xfrm>
            <a:off x="3340344" y="2805228"/>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en-US" sz="5000" dirty="0">
                <a:latin typeface="Dubai" panose="020B0503030403030204" pitchFamily="34" charset="-78"/>
                <a:cs typeface="Dubai" panose="020B0503030403030204" pitchFamily="34" charset="-78"/>
              </a:rPr>
              <a:t>4</a:t>
            </a:r>
            <a:endParaRPr lang="en" sz="5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3E2F74EB-9D18-FAE0-1308-1E82678C75BD}"/>
              </a:ext>
            </a:extLst>
          </p:cNvPr>
          <p:cNvSpPr txBox="1"/>
          <p:nvPr/>
        </p:nvSpPr>
        <p:spPr>
          <a:xfrm>
            <a:off x="8557260" y="4826028"/>
            <a:ext cx="586740" cy="307777"/>
          </a:xfrm>
          <a:prstGeom prst="rect">
            <a:avLst/>
          </a:prstGeom>
          <a:noFill/>
        </p:spPr>
        <p:txBody>
          <a:bodyPr wrap="square" rtlCol="0">
            <a:spAutoFit/>
          </a:bodyPr>
          <a:lstStyle/>
          <a:p>
            <a:r>
              <a:rPr lang="en-US" b="1" dirty="0"/>
              <a:t>2/41</a:t>
            </a:r>
          </a:p>
        </p:txBody>
      </p:sp>
    </p:spTree>
    <p:extLst>
      <p:ext uri="{BB962C8B-B14F-4D97-AF65-F5344CB8AC3E}">
        <p14:creationId xmlns:p14="http://schemas.microsoft.com/office/powerpoint/2010/main" val="120730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3AFBD5-D68C-F316-EA68-CFAA4BA254E5}"/>
              </a:ext>
            </a:extLst>
          </p:cNvPr>
          <p:cNvSpPr/>
          <p:nvPr/>
        </p:nvSpPr>
        <p:spPr>
          <a:xfrm>
            <a:off x="1322615" y="873579"/>
            <a:ext cx="1551214" cy="22451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5163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074" name="Picture 2">
            <a:extLst>
              <a:ext uri="{FF2B5EF4-FFF2-40B4-BE49-F238E27FC236}">
                <a16:creationId xmlns:a16="http://schemas.microsoft.com/office/drawing/2014/main" id="{00A9D691-E968-739A-4063-01D1BF8F5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5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03456E-7F96-49B7-B0DB-2E13D48A37B8}"/>
              </a:ext>
            </a:extLst>
          </p:cNvPr>
          <p:cNvPicPr>
            <a:picLocks noChangeAspect="1"/>
          </p:cNvPicPr>
          <p:nvPr/>
        </p:nvPicPr>
        <p:blipFill rotWithShape="1">
          <a:blip r:embed="rId4"/>
          <a:srcRect l="4717" t="33375" r="79717" b="38617"/>
          <a:stretch/>
        </p:blipFill>
        <p:spPr>
          <a:xfrm>
            <a:off x="3998241" y="1418496"/>
            <a:ext cx="2730362" cy="2763458"/>
          </a:xfrm>
          <a:prstGeom prst="rect">
            <a:avLst/>
          </a:prstGeom>
        </p:spPr>
      </p:pic>
    </p:spTree>
    <p:extLst>
      <p:ext uri="{BB962C8B-B14F-4D97-AF65-F5344CB8AC3E}">
        <p14:creationId xmlns:p14="http://schemas.microsoft.com/office/powerpoint/2010/main" val="2845540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BB48F6D-DC09-D432-F75D-2353324DD509}"/>
              </a:ext>
            </a:extLst>
          </p:cNvPr>
          <p:cNvSpPr/>
          <p:nvPr/>
        </p:nvSpPr>
        <p:spPr>
          <a:xfrm>
            <a:off x="3551465" y="955875"/>
            <a:ext cx="1551214" cy="22451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933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098" name="Picture 2">
            <a:extLst>
              <a:ext uri="{FF2B5EF4-FFF2-40B4-BE49-F238E27FC236}">
                <a16:creationId xmlns:a16="http://schemas.microsoft.com/office/drawing/2014/main" id="{E8AC1D34-996E-0838-6CA8-8E389A335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093" y="1114425"/>
            <a:ext cx="1744435" cy="33642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E8B6C2-E699-3972-89F1-A24DB604575D}"/>
              </a:ext>
            </a:extLst>
          </p:cNvPr>
          <p:cNvPicPr>
            <a:picLocks noChangeAspect="1"/>
          </p:cNvPicPr>
          <p:nvPr/>
        </p:nvPicPr>
        <p:blipFill rotWithShape="1">
          <a:blip r:embed="rId4"/>
          <a:srcRect l="34057" t="27002" r="34905" b="38281"/>
          <a:stretch/>
        </p:blipFill>
        <p:spPr>
          <a:xfrm>
            <a:off x="3323994" y="1293961"/>
            <a:ext cx="4804913" cy="3023154"/>
          </a:xfrm>
          <a:prstGeom prst="rect">
            <a:avLst/>
          </a:prstGeom>
        </p:spPr>
      </p:pic>
    </p:spTree>
    <p:extLst>
      <p:ext uri="{BB962C8B-B14F-4D97-AF65-F5344CB8AC3E}">
        <p14:creationId xmlns:p14="http://schemas.microsoft.com/office/powerpoint/2010/main" val="293775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BEA745-08F8-2B70-D1B0-AE1806AC7703}"/>
              </a:ext>
            </a:extLst>
          </p:cNvPr>
          <p:cNvSpPr/>
          <p:nvPr/>
        </p:nvSpPr>
        <p:spPr>
          <a:xfrm>
            <a:off x="6058001" y="955875"/>
            <a:ext cx="1551214" cy="22451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48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3" name="Rectangle 2">
            <a:extLst>
              <a:ext uri="{FF2B5EF4-FFF2-40B4-BE49-F238E27FC236}">
                <a16:creationId xmlns:a16="http://schemas.microsoft.com/office/drawing/2014/main" id="{B29D7EBF-6C20-1EE3-7BC2-648D1B1F4678}"/>
              </a:ext>
            </a:extLst>
          </p:cNvPr>
          <p:cNvSpPr/>
          <p:nvPr/>
        </p:nvSpPr>
        <p:spPr>
          <a:xfrm>
            <a:off x="3295574" y="2326334"/>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2- دراسة مرجعية</a:t>
            </a:r>
          </a:p>
        </p:txBody>
      </p:sp>
      <p:sp>
        <p:nvSpPr>
          <p:cNvPr id="5" name="TextBox 4">
            <a:extLst>
              <a:ext uri="{FF2B5EF4-FFF2-40B4-BE49-F238E27FC236}">
                <a16:creationId xmlns:a16="http://schemas.microsoft.com/office/drawing/2014/main" id="{1A5A0AAF-9B26-42C6-41CD-6AB55E3D09BB}"/>
              </a:ext>
            </a:extLst>
          </p:cNvPr>
          <p:cNvSpPr txBox="1"/>
          <p:nvPr/>
        </p:nvSpPr>
        <p:spPr>
          <a:xfrm>
            <a:off x="3885892" y="1737284"/>
            <a:ext cx="4078315" cy="338554"/>
          </a:xfrm>
          <a:prstGeom prst="rect">
            <a:avLst/>
          </a:prstGeom>
          <a:noFill/>
        </p:spPr>
        <p:txBody>
          <a:bodyPr wrap="square" rtlCol="0">
            <a:spAutoFit/>
          </a:bodyPr>
          <a:lstStyle/>
          <a:p>
            <a:pPr algn="r" rtl="1"/>
            <a:r>
              <a:rPr lang="ar-SY" sz="1600" b="1" dirty="0">
                <a:solidFill>
                  <a:schemeClr val="tx1"/>
                </a:solidFill>
                <a:latin typeface="+mj-lt"/>
                <a:cs typeface="Dubai" panose="020B0503030403030204" pitchFamily="34" charset="-78"/>
              </a:rPr>
              <a:t>تسلسل العرض:</a:t>
            </a:r>
          </a:p>
        </p:txBody>
      </p:sp>
      <p:sp>
        <p:nvSpPr>
          <p:cNvPr id="8" name="Rectangle 7">
            <a:extLst>
              <a:ext uri="{FF2B5EF4-FFF2-40B4-BE49-F238E27FC236}">
                <a16:creationId xmlns:a16="http://schemas.microsoft.com/office/drawing/2014/main" id="{C363B13E-20B0-7431-2D12-01C20C9211C5}"/>
              </a:ext>
            </a:extLst>
          </p:cNvPr>
          <p:cNvSpPr/>
          <p:nvPr/>
        </p:nvSpPr>
        <p:spPr>
          <a:xfrm>
            <a:off x="5644959" y="2320891"/>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1- شرح بعض المفاهيم</a:t>
            </a:r>
          </a:p>
        </p:txBody>
      </p:sp>
      <p:sp>
        <p:nvSpPr>
          <p:cNvPr id="9" name="Rectangle 8">
            <a:extLst>
              <a:ext uri="{FF2B5EF4-FFF2-40B4-BE49-F238E27FC236}">
                <a16:creationId xmlns:a16="http://schemas.microsoft.com/office/drawing/2014/main" id="{909754B6-C7FD-EB2F-6402-BFA4E5E4038F}"/>
              </a:ext>
            </a:extLst>
          </p:cNvPr>
          <p:cNvSpPr/>
          <p:nvPr/>
        </p:nvSpPr>
        <p:spPr>
          <a:xfrm>
            <a:off x="738122" y="2320891"/>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3- الحل المقترح</a:t>
            </a:r>
          </a:p>
        </p:txBody>
      </p:sp>
      <p:sp>
        <p:nvSpPr>
          <p:cNvPr id="4" name="Rectangle 3">
            <a:extLst>
              <a:ext uri="{FF2B5EF4-FFF2-40B4-BE49-F238E27FC236}">
                <a16:creationId xmlns:a16="http://schemas.microsoft.com/office/drawing/2014/main" id="{7F92D411-B1AC-C3C0-5A5E-465B34B43871}"/>
              </a:ext>
            </a:extLst>
          </p:cNvPr>
          <p:cNvSpPr/>
          <p:nvPr/>
        </p:nvSpPr>
        <p:spPr>
          <a:xfrm>
            <a:off x="3295574" y="3195438"/>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4- تنجيز الخدمة</a:t>
            </a:r>
          </a:p>
        </p:txBody>
      </p:sp>
    </p:spTree>
    <p:extLst>
      <p:ext uri="{BB962C8B-B14F-4D97-AF65-F5344CB8AC3E}">
        <p14:creationId xmlns:p14="http://schemas.microsoft.com/office/powerpoint/2010/main" val="181429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6288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2800" dirty="0">
                <a:latin typeface="Dubai" panose="020B0503030403030204" pitchFamily="34" charset="-78"/>
                <a:cs typeface="Dubai" panose="020B0503030403030204" pitchFamily="34" charset="-78"/>
              </a:rPr>
              <a:t>نماذج اللّغات الكبيرة </a:t>
            </a:r>
            <a:r>
              <a:rPr lang="en-US" sz="2800" dirty="0">
                <a:latin typeface="Dubai" panose="020B0503030403030204" pitchFamily="34" charset="-78"/>
                <a:cs typeface="Dubai" panose="020B0503030403030204" pitchFamily="34" charset="-78"/>
              </a:rPr>
              <a:t>(LLMs)</a:t>
            </a:r>
            <a:endParaRPr lang="ar-SY" sz="25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3" name="Picture 2" descr="ChatGPT - Wikipedia">
            <a:extLst>
              <a:ext uri="{FF2B5EF4-FFF2-40B4-BE49-F238E27FC236}">
                <a16:creationId xmlns:a16="http://schemas.microsoft.com/office/drawing/2014/main" id="{F3885FDF-33D5-C029-2164-4D7875B76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679" y="2492533"/>
            <a:ext cx="1250053" cy="1250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Ollama is now available as an official Docker image · Ollama Blog">
            <a:extLst>
              <a:ext uri="{FF2B5EF4-FFF2-40B4-BE49-F238E27FC236}">
                <a16:creationId xmlns:a16="http://schemas.microsoft.com/office/drawing/2014/main" id="{B537FCFA-563C-BE43-D60A-C91C50BC3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18" t="24785" r="31414"/>
          <a:stretch/>
        </p:blipFill>
        <p:spPr bwMode="auto">
          <a:xfrm>
            <a:off x="6042414" y="2436342"/>
            <a:ext cx="1099868" cy="1170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oogle Gemini: Unveiling the Powerhouse AI Model">
            <a:extLst>
              <a:ext uri="{FF2B5EF4-FFF2-40B4-BE49-F238E27FC236}">
                <a16:creationId xmlns:a16="http://schemas.microsoft.com/office/drawing/2014/main" id="{82E65D32-5E0C-2A14-863C-852A6BD6B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545" y="2300934"/>
            <a:ext cx="1924909" cy="1441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0EF864-4197-6205-BC5D-BD09BBAE0416}"/>
              </a:ext>
            </a:extLst>
          </p:cNvPr>
          <p:cNvSpPr txBox="1"/>
          <p:nvPr/>
        </p:nvSpPr>
        <p:spPr>
          <a:xfrm>
            <a:off x="895530" y="1554927"/>
            <a:ext cx="7352739"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هي شبكات عصبونية كبيرة، تستخدم المحولات </a:t>
            </a:r>
            <a:r>
              <a:rPr lang="en-US" sz="1600" dirty="0">
                <a:latin typeface="Dubai" panose="020B0503030403030204" pitchFamily="34" charset="-78"/>
                <a:cs typeface="Dubai" panose="020B0503030403030204" pitchFamily="34" charset="-78"/>
              </a:rPr>
              <a:t>(Transformers)</a:t>
            </a:r>
            <a:r>
              <a:rPr lang="ar-SY" sz="1600" dirty="0">
                <a:latin typeface="Dubai" panose="020B0503030403030204" pitchFamily="34" charset="-78"/>
                <a:cs typeface="Dubai" panose="020B0503030403030204" pitchFamily="34" charset="-78"/>
              </a:rPr>
              <a:t> لتوليد سلاسل من النصوص.</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178394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65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هندسة الأوامر </a:t>
            </a:r>
            <a:r>
              <a:rPr lang="en-US" sz="3000" dirty="0">
                <a:latin typeface="Dubai" panose="020B0503030403030204" pitchFamily="34" charset="-78"/>
                <a:cs typeface="Dubai" panose="020B0503030403030204" pitchFamily="34" charset="-78"/>
              </a:rPr>
              <a:t>(Prompt Engineering)</a:t>
            </a:r>
            <a:endParaRPr lang="ar-SY" sz="3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1026" name="Picture 2" descr="How technology made your life easier – Wearable Senses">
            <a:extLst>
              <a:ext uri="{FF2B5EF4-FFF2-40B4-BE49-F238E27FC236}">
                <a16:creationId xmlns:a16="http://schemas.microsoft.com/office/drawing/2014/main" id="{4F3A40A7-57EA-73B4-1F25-97F2F19D0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323" y="1366915"/>
            <a:ext cx="1317015" cy="1492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On Computer Icon at Vectorified.com | Collection of Person On ...">
            <a:extLst>
              <a:ext uri="{FF2B5EF4-FFF2-40B4-BE49-F238E27FC236}">
                <a16:creationId xmlns:a16="http://schemas.microsoft.com/office/drawing/2014/main" id="{3EB93D5D-936B-3882-70E9-2C4A2BE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776" y="1366915"/>
            <a:ext cx="1583440" cy="158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ll My House Fast Fort Myers Cobia Holdings">
            <a:extLst>
              <a:ext uri="{FF2B5EF4-FFF2-40B4-BE49-F238E27FC236}">
                <a16:creationId xmlns:a16="http://schemas.microsoft.com/office/drawing/2014/main" id="{ED71F9C1-1A2F-0CE5-3740-D1A302207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0158" y="2608974"/>
            <a:ext cx="1492003" cy="149200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AF728BF-06E4-3C7E-ACB6-243776285072}"/>
              </a:ext>
            </a:extLst>
          </p:cNvPr>
          <p:cNvSpPr/>
          <p:nvPr/>
        </p:nvSpPr>
        <p:spPr>
          <a:xfrm rot="1635189">
            <a:off x="2759350" y="2821340"/>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9C934F1-117F-2B40-06CB-E4513AD0873A}"/>
              </a:ext>
            </a:extLst>
          </p:cNvPr>
          <p:cNvSpPr/>
          <p:nvPr/>
        </p:nvSpPr>
        <p:spPr>
          <a:xfrm rot="20180904">
            <a:off x="5141020" y="2845941"/>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CDEA134-0FEC-6D17-16FA-3D13644477A3}"/>
              </a:ext>
            </a:extLst>
          </p:cNvPr>
          <p:cNvSpPr/>
          <p:nvPr/>
        </p:nvSpPr>
        <p:spPr>
          <a:xfrm rot="10800000">
            <a:off x="2879328" y="2056665"/>
            <a:ext cx="3209884"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B41B5-05F2-F19D-3153-E24480285B90}"/>
              </a:ext>
            </a:extLst>
          </p:cNvPr>
          <p:cNvSpPr txBox="1"/>
          <p:nvPr/>
        </p:nvSpPr>
        <p:spPr>
          <a:xfrm>
            <a:off x="5823392" y="278346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sp>
        <p:nvSpPr>
          <p:cNvPr id="12" name="TextBox 11">
            <a:extLst>
              <a:ext uri="{FF2B5EF4-FFF2-40B4-BE49-F238E27FC236}">
                <a16:creationId xmlns:a16="http://schemas.microsoft.com/office/drawing/2014/main" id="{8A08B9F9-E105-65B4-BD3A-4968CD6C9280}"/>
              </a:ext>
            </a:extLst>
          </p:cNvPr>
          <p:cNvSpPr txBox="1"/>
          <p:nvPr/>
        </p:nvSpPr>
        <p:spPr>
          <a:xfrm>
            <a:off x="1387058" y="2846619"/>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مهندس أوامر</a:t>
            </a:r>
            <a:endParaRPr lang="en-US" sz="1600" b="1" dirty="0">
              <a:latin typeface="Dubai" panose="020B0503030403030204" pitchFamily="34" charset="-78"/>
              <a:cs typeface="Dubai" panose="020B0503030403030204" pitchFamily="34" charset="-78"/>
            </a:endParaRPr>
          </a:p>
        </p:txBody>
      </p:sp>
      <p:sp>
        <p:nvSpPr>
          <p:cNvPr id="14" name="TextBox 13">
            <a:extLst>
              <a:ext uri="{FF2B5EF4-FFF2-40B4-BE49-F238E27FC236}">
                <a16:creationId xmlns:a16="http://schemas.microsoft.com/office/drawing/2014/main" id="{86725B49-8E14-C412-41FB-4BC6E67F0E96}"/>
              </a:ext>
            </a:extLst>
          </p:cNvPr>
          <p:cNvSpPr txBox="1"/>
          <p:nvPr/>
        </p:nvSpPr>
        <p:spPr>
          <a:xfrm>
            <a:off x="3671832" y="3931700"/>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a:t>
            </a:r>
            <a:r>
              <a:rPr lang="en-US" sz="1600" b="1" dirty="0">
                <a:latin typeface="Dubai" panose="020B0503030403030204" pitchFamily="34" charset="-78"/>
                <a:cs typeface="Dubai" panose="020B0503030403030204" pitchFamily="34" charset="-78"/>
              </a:rPr>
              <a:t>(Prompt)</a:t>
            </a:r>
          </a:p>
        </p:txBody>
      </p:sp>
      <p:sp>
        <p:nvSpPr>
          <p:cNvPr id="19" name="TextBox 18">
            <a:extLst>
              <a:ext uri="{FF2B5EF4-FFF2-40B4-BE49-F238E27FC236}">
                <a16:creationId xmlns:a16="http://schemas.microsoft.com/office/drawing/2014/main" id="{BEFCBAF5-0EDD-7663-ABF9-77401B6696C9}"/>
              </a:ext>
            </a:extLst>
          </p:cNvPr>
          <p:cNvSpPr txBox="1"/>
          <p:nvPr/>
        </p:nvSpPr>
        <p:spPr>
          <a:xfrm>
            <a:off x="-699950" y="3467462"/>
            <a:ext cx="3278415" cy="1384995"/>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قد يحتوي الأمر على:</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المهمة المطلوبة</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سياق المهمة المطلوبة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تنسيق الخرج المطلوب</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أمثلة</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787379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5" name="TextBox 4">
            <a:extLst>
              <a:ext uri="{FF2B5EF4-FFF2-40B4-BE49-F238E27FC236}">
                <a16:creationId xmlns:a16="http://schemas.microsoft.com/office/drawing/2014/main" id="{6967B2CA-6546-2F54-28D6-A552A0DF5262}"/>
              </a:ext>
            </a:extLst>
          </p:cNvPr>
          <p:cNvSpPr txBox="1"/>
          <p:nvPr/>
        </p:nvSpPr>
        <p:spPr>
          <a:xfrm>
            <a:off x="885936" y="1829853"/>
            <a:ext cx="7371927" cy="619272"/>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6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600" kern="100" dirty="0">
                <a:effectLst/>
                <a:latin typeface="Dubai" panose="020B0503030403030204" pitchFamily="34" charset="-78"/>
                <a:ea typeface="Calibri" panose="020F0502020204030204" pitchFamily="34" charset="0"/>
                <a:cs typeface="Dubai" panose="020B0503030403030204" pitchFamily="34" charset="-78"/>
              </a:rPr>
              <a:t>(LLMs)</a:t>
            </a:r>
            <a:r>
              <a:rPr lang="ar-SY" sz="1600" kern="100" dirty="0">
                <a:effectLst/>
                <a:latin typeface="Dubai" panose="020B0503030403030204" pitchFamily="34" charset="-78"/>
                <a:ea typeface="Calibri" panose="020F0502020204030204" pitchFamily="34" charset="0"/>
                <a:cs typeface="Dubai" panose="020B0503030403030204" pitchFamily="34" charset="-78"/>
              </a:rPr>
              <a:t>، بدون التركيز على المنهجيات التي تعتمد على المعالجات التقليدية للنصوص </a:t>
            </a:r>
            <a:r>
              <a:rPr lang="en-US" sz="1600" kern="100" dirty="0">
                <a:effectLst/>
                <a:latin typeface="Dubai" panose="020B0503030403030204" pitchFamily="34" charset="-78"/>
                <a:ea typeface="Calibri" panose="020F0502020204030204" pitchFamily="34" charset="0"/>
                <a:cs typeface="Dubai" panose="020B0503030403030204" pitchFamily="34" charset="-78"/>
              </a:rPr>
              <a:t>(NLP)</a:t>
            </a:r>
            <a:r>
              <a:rPr lang="ar-SY" sz="1600" kern="100" dirty="0">
                <a:effectLst/>
                <a:latin typeface="Dubai" panose="020B0503030403030204" pitchFamily="34" charset="-78"/>
                <a:ea typeface="Calibri" panose="020F0502020204030204" pitchFamily="34" charset="0"/>
                <a:cs typeface="Dubai" panose="020B0503030403030204" pitchFamily="34" charset="-78"/>
              </a:rPr>
              <a:t>.</a:t>
            </a:r>
            <a:endParaRPr lang="en-US" sz="1600" dirty="0"/>
          </a:p>
        </p:txBody>
      </p:sp>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المنهجيّات المتبعة ضمن الأبحاث</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4" name="Rectangle 3">
            <a:extLst>
              <a:ext uri="{FF2B5EF4-FFF2-40B4-BE49-F238E27FC236}">
                <a16:creationId xmlns:a16="http://schemas.microsoft.com/office/drawing/2014/main" id="{CD47A4B5-5FCB-1009-B06D-806C47E4BB54}"/>
              </a:ext>
            </a:extLst>
          </p:cNvPr>
          <p:cNvSpPr/>
          <p:nvPr/>
        </p:nvSpPr>
        <p:spPr>
          <a:xfrm>
            <a:off x="1289957" y="3496279"/>
            <a:ext cx="2603905"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تمثيل وسيط ثم بناء المخطط بالاستفادة منه</a:t>
            </a:r>
          </a:p>
        </p:txBody>
      </p:sp>
      <p:sp>
        <p:nvSpPr>
          <p:cNvPr id="7" name="Rectangle 6">
            <a:extLst>
              <a:ext uri="{FF2B5EF4-FFF2-40B4-BE49-F238E27FC236}">
                <a16:creationId xmlns:a16="http://schemas.microsoft.com/office/drawing/2014/main" id="{A653724D-13C8-DB00-361A-449A33E9FF49}"/>
              </a:ext>
            </a:extLst>
          </p:cNvPr>
          <p:cNvSpPr/>
          <p:nvPr/>
        </p:nvSpPr>
        <p:spPr>
          <a:xfrm>
            <a:off x="5167993" y="3496279"/>
            <a:ext cx="2506436"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مباشر باستخدام أمر وحيد</a:t>
            </a:r>
          </a:p>
        </p:txBody>
      </p:sp>
      <p:sp>
        <p:nvSpPr>
          <p:cNvPr id="8" name="Rectangle 7">
            <a:extLst>
              <a:ext uri="{FF2B5EF4-FFF2-40B4-BE49-F238E27FC236}">
                <a16:creationId xmlns:a16="http://schemas.microsoft.com/office/drawing/2014/main" id="{378A9FDB-29EA-BFB7-9D39-F933AD7DC175}"/>
              </a:ext>
            </a:extLst>
          </p:cNvPr>
          <p:cNvSpPr/>
          <p:nvPr/>
        </p:nvSpPr>
        <p:spPr>
          <a:xfrm>
            <a:off x="3714850" y="2571750"/>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منهجيات التوليد</a:t>
            </a:r>
          </a:p>
        </p:txBody>
      </p:sp>
      <p:cxnSp>
        <p:nvCxnSpPr>
          <p:cNvPr id="10" name="Connector: Elbow 9">
            <a:extLst>
              <a:ext uri="{FF2B5EF4-FFF2-40B4-BE49-F238E27FC236}">
                <a16:creationId xmlns:a16="http://schemas.microsoft.com/office/drawing/2014/main" id="{AE53098C-9DD0-61DA-A860-40BCB6192AF4}"/>
              </a:ext>
            </a:extLst>
          </p:cNvPr>
          <p:cNvCxnSpPr>
            <a:cxnSpLocks/>
            <a:stCxn id="8" idx="2"/>
            <a:endCxn id="4" idx="0"/>
          </p:cNvCxnSpPr>
          <p:nvPr/>
        </p:nvCxnSpPr>
        <p:spPr>
          <a:xfrm rot="5400000">
            <a:off x="3389969" y="2403753"/>
            <a:ext cx="294468" cy="18905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43208EB-B97C-96BA-7992-D5A75F19662B}"/>
              </a:ext>
            </a:extLst>
          </p:cNvPr>
          <p:cNvCxnSpPr>
            <a:cxnSpLocks/>
            <a:stCxn id="8" idx="2"/>
            <a:endCxn id="7" idx="0"/>
          </p:cNvCxnSpPr>
          <p:nvPr/>
        </p:nvCxnSpPr>
        <p:spPr>
          <a:xfrm rot="16200000" flipH="1">
            <a:off x="5304619" y="2379687"/>
            <a:ext cx="294468" cy="1938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56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مباشر باستخدام أمر وحيد</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3837124"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992336"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1634002"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1462245"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1634002"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1462245"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6892965" y="2022187"/>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6721208" y="30354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2867569"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2774899"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5263481" y="2711218"/>
            <a:ext cx="1457727"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21FA8C-B3EF-C864-F92E-EB4342275C1B}"/>
              </a:ext>
            </a:extLst>
          </p:cNvPr>
          <p:cNvSpPr txBox="1"/>
          <p:nvPr/>
        </p:nvSpPr>
        <p:spPr>
          <a:xfrm>
            <a:off x="5210777" y="240247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24" name="TextBox 23">
            <a:extLst>
              <a:ext uri="{FF2B5EF4-FFF2-40B4-BE49-F238E27FC236}">
                <a16:creationId xmlns:a16="http://schemas.microsoft.com/office/drawing/2014/main" id="{D64B4E1F-ED03-4402-B6B4-E6679FCE9565}"/>
              </a:ext>
            </a:extLst>
          </p:cNvPr>
          <p:cNvSpPr txBox="1"/>
          <p:nvPr/>
        </p:nvSpPr>
        <p:spPr>
          <a:xfrm rot="1679611">
            <a:off x="2658772" y="187118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25" name="TextBox 24">
            <a:extLst>
              <a:ext uri="{FF2B5EF4-FFF2-40B4-BE49-F238E27FC236}">
                <a16:creationId xmlns:a16="http://schemas.microsoft.com/office/drawing/2014/main" id="{ED7FA94E-2F85-3F19-004B-6845BB42FFF6}"/>
              </a:ext>
            </a:extLst>
          </p:cNvPr>
          <p:cNvSpPr txBox="1"/>
          <p:nvPr/>
        </p:nvSpPr>
        <p:spPr>
          <a:xfrm rot="19985176">
            <a:off x="2381706" y="294049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7293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مقدمة</a:t>
            </a:r>
            <a:endParaRPr sz="40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01</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561757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بطريقة ما)</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2881906"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037118"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678784"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507027"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678784"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507027"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7611425" y="1993434"/>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7439668" y="300668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1912351"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1819681"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4308264" y="2711218"/>
            <a:ext cx="925044"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874C0E8B-42EE-6BAE-41E0-BE0237E4C496}"/>
              </a:ext>
            </a:extLst>
          </p:cNvPr>
          <p:cNvSpPr/>
          <p:nvPr/>
        </p:nvSpPr>
        <p:spPr>
          <a:xfrm>
            <a:off x="6512300" y="2725803"/>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6AE5B7-3BB6-7586-D74F-DCF90D438E29}"/>
              </a:ext>
            </a:extLst>
          </p:cNvPr>
          <p:cNvPicPr>
            <a:picLocks noChangeAspect="1"/>
          </p:cNvPicPr>
          <p:nvPr/>
        </p:nvPicPr>
        <p:blipFill>
          <a:blip r:embed="rId4"/>
          <a:stretch>
            <a:fillRect/>
          </a:stretch>
        </p:blipFill>
        <p:spPr>
          <a:xfrm>
            <a:off x="5252072" y="1993051"/>
            <a:ext cx="1099125" cy="1099125"/>
          </a:xfrm>
          <a:prstGeom prst="rect">
            <a:avLst/>
          </a:prstGeom>
        </p:spPr>
      </p:pic>
      <p:sp>
        <p:nvSpPr>
          <p:cNvPr id="7" name="TextBox 6">
            <a:extLst>
              <a:ext uri="{FF2B5EF4-FFF2-40B4-BE49-F238E27FC236}">
                <a16:creationId xmlns:a16="http://schemas.microsoft.com/office/drawing/2014/main" id="{C6E0F372-714A-2512-6F56-6F585418E4B2}"/>
              </a:ext>
            </a:extLst>
          </p:cNvPr>
          <p:cNvSpPr txBox="1"/>
          <p:nvPr/>
        </p:nvSpPr>
        <p:spPr>
          <a:xfrm>
            <a:off x="5087436" y="302065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تنسيق بطريقة ما</a:t>
            </a:r>
            <a:endParaRPr lang="en-US" sz="16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D8BB7F6C-8681-8B24-4446-EF48DFF224F7}"/>
              </a:ext>
            </a:extLst>
          </p:cNvPr>
          <p:cNvSpPr txBox="1"/>
          <p:nvPr/>
        </p:nvSpPr>
        <p:spPr>
          <a:xfrm rot="1679611">
            <a:off x="1741194" y="193123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9" name="TextBox 8">
            <a:extLst>
              <a:ext uri="{FF2B5EF4-FFF2-40B4-BE49-F238E27FC236}">
                <a16:creationId xmlns:a16="http://schemas.microsoft.com/office/drawing/2014/main" id="{987855A8-80AE-68F7-EA0E-6A6CB90AE22A}"/>
              </a:ext>
            </a:extLst>
          </p:cNvPr>
          <p:cNvSpPr txBox="1"/>
          <p:nvPr/>
        </p:nvSpPr>
        <p:spPr>
          <a:xfrm rot="19910140">
            <a:off x="1409021" y="28954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10" name="TextBox 9">
            <a:extLst>
              <a:ext uri="{FF2B5EF4-FFF2-40B4-BE49-F238E27FC236}">
                <a16:creationId xmlns:a16="http://schemas.microsoft.com/office/drawing/2014/main" id="{64103661-11D4-AF84-826A-016545DCABE8}"/>
              </a:ext>
            </a:extLst>
          </p:cNvPr>
          <p:cNvSpPr txBox="1"/>
          <p:nvPr/>
        </p:nvSpPr>
        <p:spPr>
          <a:xfrm>
            <a:off x="3922521" y="244336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FF475C93-F164-8360-C628-01C18EAC9337}"/>
              </a:ext>
            </a:extLst>
          </p:cNvPr>
          <p:cNvSpPr txBox="1"/>
          <p:nvPr/>
        </p:nvSpPr>
        <p:spPr>
          <a:xfrm>
            <a:off x="6287714" y="247065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834177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 "شكل التنسيق")</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5" name="TextBox 24">
            <a:extLst>
              <a:ext uri="{FF2B5EF4-FFF2-40B4-BE49-F238E27FC236}">
                <a16:creationId xmlns:a16="http://schemas.microsoft.com/office/drawing/2014/main" id="{5AC45621-3CEB-794A-9AFC-40E2C3FE9B88}"/>
              </a:ext>
            </a:extLst>
          </p:cNvPr>
          <p:cNvSpPr txBox="1"/>
          <p:nvPr/>
        </p:nvSpPr>
        <p:spPr>
          <a:xfrm>
            <a:off x="6433188" y="1925472"/>
            <a:ext cx="173155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المهام</a:t>
            </a:r>
            <a:r>
              <a:rPr lang="ar-SY" sz="1600" dirty="0">
                <a:latin typeface="Dubai" panose="020B0503030403030204" pitchFamily="34" charset="-78"/>
                <a:cs typeface="Dubai" panose="020B0503030403030204" pitchFamily="34" charset="-78"/>
              </a:rPr>
              <a:t>: تمثل بكلمات </a:t>
            </a:r>
            <a:endParaRPr lang="en-US" sz="1600" dirty="0">
              <a:latin typeface="Dubai" panose="020B0503030403030204" pitchFamily="34" charset="-78"/>
              <a:cs typeface="Dubai" panose="020B0503030403030204" pitchFamily="34" charset="-78"/>
            </a:endParaRPr>
          </a:p>
        </p:txBody>
      </p:sp>
      <p:sp>
        <p:nvSpPr>
          <p:cNvPr id="26" name="TextBox 25">
            <a:extLst>
              <a:ext uri="{FF2B5EF4-FFF2-40B4-BE49-F238E27FC236}">
                <a16:creationId xmlns:a16="http://schemas.microsoft.com/office/drawing/2014/main" id="{4342E4F9-9CCC-9B6A-D892-D69066F63838}"/>
              </a:ext>
            </a:extLst>
          </p:cNvPr>
          <p:cNvSpPr txBox="1"/>
          <p:nvPr/>
        </p:nvSpPr>
        <p:spPr>
          <a:xfrm>
            <a:off x="5560511" y="2402473"/>
            <a:ext cx="266201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التدفقات</a:t>
            </a:r>
            <a:r>
              <a:rPr lang="ar-SY" sz="1600" dirty="0">
                <a:latin typeface="Dubai" panose="020B0503030403030204" pitchFamily="34" charset="-78"/>
                <a:cs typeface="Dubai" panose="020B0503030403030204" pitchFamily="34" charset="-78"/>
              </a:rPr>
              <a:t>: تمثل بأسهم </a:t>
            </a:r>
            <a:r>
              <a:rPr lang="en-US" sz="1600" dirty="0">
                <a:latin typeface="Dubai" panose="020B0503030403030204" pitchFamily="34" charset="-78"/>
                <a:cs typeface="Dubai" panose="020B0503030403030204" pitchFamily="34" charset="-78"/>
              </a:rPr>
              <a:t>-&gt;</a:t>
            </a:r>
            <a:r>
              <a:rPr lang="ar-SY" sz="1600" dirty="0">
                <a:latin typeface="Dubai" panose="020B0503030403030204" pitchFamily="34" charset="-78"/>
                <a:cs typeface="Dubai" panose="020B0503030403030204" pitchFamily="34" charset="-78"/>
              </a:rPr>
              <a:t> </a:t>
            </a:r>
            <a:endParaRPr lang="en-US" sz="1600" dirty="0">
              <a:latin typeface="Dubai" panose="020B0503030403030204" pitchFamily="34" charset="-78"/>
              <a:cs typeface="Dubai" panose="020B0503030403030204" pitchFamily="34" charset="-78"/>
            </a:endParaRPr>
          </a:p>
        </p:txBody>
      </p:sp>
      <p:sp>
        <p:nvSpPr>
          <p:cNvPr id="27" name="TextBox 26">
            <a:extLst>
              <a:ext uri="{FF2B5EF4-FFF2-40B4-BE49-F238E27FC236}">
                <a16:creationId xmlns:a16="http://schemas.microsoft.com/office/drawing/2014/main" id="{B0F51C07-73E8-246A-2115-B9157B6BBCB3}"/>
              </a:ext>
            </a:extLst>
          </p:cNvPr>
          <p:cNvSpPr txBox="1"/>
          <p:nvPr/>
        </p:nvSpPr>
        <p:spPr>
          <a:xfrm>
            <a:off x="4245429" y="2876955"/>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البوابات</a:t>
            </a:r>
            <a:r>
              <a:rPr lang="ar-SY" sz="1600" dirty="0">
                <a:latin typeface="Dubai" panose="020B0503030403030204" pitchFamily="34" charset="-78"/>
                <a:cs typeface="Dubai" panose="020B0503030403030204" pitchFamily="34" charset="-78"/>
              </a:rPr>
              <a:t>: تمثل بكلمات </a:t>
            </a:r>
            <a:r>
              <a:rPr lang="en-US" sz="1600" b="1" dirty="0">
                <a:latin typeface="Dubai" panose="020B0503030403030204" pitchFamily="34" charset="-78"/>
                <a:cs typeface="Dubai" panose="020B0503030403030204" pitchFamily="34" charset="-78"/>
              </a:rPr>
              <a:t>XOR, OR, AND</a:t>
            </a:r>
          </a:p>
        </p:txBody>
      </p:sp>
      <p:sp>
        <p:nvSpPr>
          <p:cNvPr id="28" name="TextBox 27">
            <a:extLst>
              <a:ext uri="{FF2B5EF4-FFF2-40B4-BE49-F238E27FC236}">
                <a16:creationId xmlns:a16="http://schemas.microsoft.com/office/drawing/2014/main" id="{A9BD4D0A-3A27-CE96-AB83-7953F895559E}"/>
              </a:ext>
            </a:extLst>
          </p:cNvPr>
          <p:cNvSpPr txBox="1"/>
          <p:nvPr/>
        </p:nvSpPr>
        <p:spPr>
          <a:xfrm>
            <a:off x="4245429" y="3351437"/>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الشروط</a:t>
            </a:r>
            <a:r>
              <a:rPr lang="ar-SY" sz="1600" dirty="0">
                <a:latin typeface="Dubai" panose="020B0503030403030204" pitchFamily="34" charset="-78"/>
                <a:cs typeface="Dubai" panose="020B0503030403030204" pitchFamily="34" charset="-78"/>
              </a:rPr>
              <a:t>: توضح بين قوسين </a:t>
            </a:r>
            <a:r>
              <a:rPr lang="ar-SY" sz="1600" b="1" dirty="0">
                <a:latin typeface="Dubai" panose="020B0503030403030204" pitchFamily="34" charset="-78"/>
                <a:cs typeface="Dubai" panose="020B0503030403030204" pitchFamily="34" charset="-78"/>
              </a:rPr>
              <a:t>(شرط)</a:t>
            </a:r>
            <a:endParaRPr lang="en-US" sz="1600" b="1" dirty="0">
              <a:latin typeface="Dubai" panose="020B0503030403030204" pitchFamily="34" charset="-78"/>
              <a:cs typeface="Dubai" panose="020B0503030403030204" pitchFamily="34" charset="-78"/>
            </a:endParaRPr>
          </a:p>
        </p:txBody>
      </p:sp>
      <p:sp>
        <p:nvSpPr>
          <p:cNvPr id="29" name="TextBox 28">
            <a:extLst>
              <a:ext uri="{FF2B5EF4-FFF2-40B4-BE49-F238E27FC236}">
                <a16:creationId xmlns:a16="http://schemas.microsoft.com/office/drawing/2014/main" id="{F8CA1CDF-2AE4-AC92-B685-7FA1D380E0C3}"/>
              </a:ext>
            </a:extLst>
          </p:cNvPr>
          <p:cNvSpPr txBox="1"/>
          <p:nvPr/>
        </p:nvSpPr>
        <p:spPr>
          <a:xfrm>
            <a:off x="1641021" y="3825919"/>
            <a:ext cx="658150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الفاعلين</a:t>
            </a:r>
            <a:r>
              <a:rPr lang="ar-SY" sz="1600" dirty="0">
                <a:latin typeface="Dubai" panose="020B0503030403030204" pitchFamily="34" charset="-78"/>
                <a:cs typeface="Dubai" panose="020B0503030403030204" pitchFamily="34" charset="-78"/>
              </a:rPr>
              <a:t>: قائمة من الفاعلين كل فاعل يحتوي على المهام التي يقوم بها الفاعل.</a:t>
            </a:r>
            <a:endParaRPr lang="en-US" sz="1600" b="1" dirty="0">
              <a:latin typeface="Dubai" panose="020B0503030403030204" pitchFamily="34" charset="-78"/>
              <a:cs typeface="Dubai" panose="020B0503030403030204" pitchFamily="34" charset="-78"/>
            </a:endParaRPr>
          </a:p>
        </p:txBody>
      </p:sp>
      <p:sp>
        <p:nvSpPr>
          <p:cNvPr id="31" name="TextBox 30">
            <a:extLst>
              <a:ext uri="{FF2B5EF4-FFF2-40B4-BE49-F238E27FC236}">
                <a16:creationId xmlns:a16="http://schemas.microsoft.com/office/drawing/2014/main" id="{C3454099-A1AF-3B85-6A98-9E960986A2B5}"/>
              </a:ext>
            </a:extLst>
          </p:cNvPr>
          <p:cNvSpPr txBox="1"/>
          <p:nvPr/>
        </p:nvSpPr>
        <p:spPr>
          <a:xfrm>
            <a:off x="85994" y="1792063"/>
            <a:ext cx="4845778" cy="2062103"/>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مثال</a:t>
            </a:r>
            <a:r>
              <a:rPr lang="ar-SY" sz="1600" dirty="0">
                <a:latin typeface="Dubai" panose="020B0503030403030204" pitchFamily="34" charset="-78"/>
                <a:cs typeface="Dubai" panose="020B0503030403030204" pitchFamily="34" charset="-78"/>
              </a:rPr>
              <a:t>:</a:t>
            </a:r>
          </a:p>
          <a:p>
            <a:pPr algn="l"/>
            <a:r>
              <a:rPr lang="en-US" sz="1600" b="1" dirty="0">
                <a:latin typeface="Dubai" panose="020B0503030403030204" pitchFamily="34" charset="-78"/>
                <a:cs typeface="Dubai" panose="020B0503030403030204" pitchFamily="34" charset="-78"/>
              </a:rPr>
              <a:t>{</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   “Flows”:[</a:t>
            </a:r>
          </a:p>
          <a:p>
            <a:pPr algn="l"/>
            <a:r>
              <a:rPr lang="en-US" sz="1600" b="1" dirty="0">
                <a:latin typeface="Dubai" panose="020B0503030403030204" pitchFamily="34" charset="-78"/>
                <a:cs typeface="Dubai" panose="020B0503030403030204" pitchFamily="34" charset="-78"/>
              </a:rPr>
              <a:t>                 “Login -&gt; Select Items”,</a:t>
            </a:r>
          </a:p>
          <a:p>
            <a:r>
              <a:rPr lang="en-US" sz="1600" b="1" dirty="0">
                <a:latin typeface="Dubai" panose="020B0503030403030204" pitchFamily="34" charset="-78"/>
                <a:cs typeface="Dubai" panose="020B0503030403030204" pitchFamily="34" charset="-78"/>
              </a:rPr>
              <a:t>                 “Select Items -&gt; (If Items Count &gt; 0) XOR”],</a:t>
            </a:r>
          </a:p>
          <a:p>
            <a:r>
              <a:rPr lang="en-US" sz="1600" b="1" dirty="0">
                <a:latin typeface="Dubai" panose="020B0503030403030204" pitchFamily="34" charset="-78"/>
                <a:cs typeface="Dubai" panose="020B0503030403030204" pitchFamily="34" charset="-78"/>
              </a:rPr>
              <a:t>    “Actors”:[</a:t>
            </a:r>
          </a:p>
          <a:p>
            <a:r>
              <a:rPr lang="en-US" sz="1600" b="1" dirty="0">
                <a:latin typeface="Dubai" panose="020B0503030403030204" pitchFamily="34" charset="-78"/>
                <a:cs typeface="Dubai" panose="020B0503030403030204" pitchFamily="34" charset="-78"/>
              </a:rPr>
              <a:t>                  User : [Login, Select Items]]</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a:t>
            </a:r>
          </a:p>
        </p:txBody>
      </p:sp>
    </p:spTree>
    <p:extLst>
      <p:ext uri="{BB962C8B-B14F-4D97-AF65-F5344CB8AC3E}">
        <p14:creationId xmlns:p14="http://schemas.microsoft.com/office/powerpoint/2010/main" val="2616711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2116192"/>
            <a:ext cx="7633607" cy="1631216"/>
          </a:xfrm>
          <a:prstGeom prst="rect">
            <a:avLst/>
          </a:prstGeom>
          <a:noFill/>
        </p:spPr>
        <p:txBody>
          <a:bodyPr wrap="square">
            <a:spAutoFit/>
          </a:bodyPr>
          <a:lstStyle/>
          <a:p>
            <a:r>
              <a:rPr lang="en-US" sz="2000" dirty="0"/>
              <a:t>The process begins with the user </a:t>
            </a:r>
            <a:r>
              <a:rPr lang="en-US" sz="2000" dirty="0">
                <a:highlight>
                  <a:srgbClr val="00FF00"/>
                </a:highlight>
              </a:rPr>
              <a:t>logging in</a:t>
            </a:r>
            <a:r>
              <a:rPr lang="en-US" sz="2000" dirty="0"/>
              <a:t>, after which they can </a:t>
            </a:r>
            <a:r>
              <a:rPr lang="en-US" sz="2000" dirty="0">
                <a:highlight>
                  <a:srgbClr val="00FF00"/>
                </a:highlight>
              </a:rPr>
              <a:t>choose the items </a:t>
            </a:r>
            <a:r>
              <a:rPr lang="en-US" sz="2000" dirty="0"/>
              <a:t>they wish to purchase. If they decide to </a:t>
            </a:r>
            <a:r>
              <a:rPr lang="en-US" sz="2000" dirty="0">
                <a:highlight>
                  <a:srgbClr val="00FF00"/>
                </a:highlight>
              </a:rPr>
              <a:t>cancel</a:t>
            </a:r>
            <a:r>
              <a:rPr lang="en-US" sz="2000" dirty="0"/>
              <a:t> their order, they can do so at this stage. Otherwise, they will proceed to </a:t>
            </a:r>
            <a:r>
              <a:rPr lang="en-US" sz="2000" dirty="0">
                <a:highlight>
                  <a:srgbClr val="00FF00"/>
                </a:highlight>
              </a:rPr>
              <a:t>select their preferred payment method </a:t>
            </a:r>
            <a:r>
              <a:rPr lang="en-US" sz="2000" dirty="0"/>
              <a:t>before </a:t>
            </a:r>
            <a:r>
              <a:rPr lang="en-US" sz="2000" dirty="0">
                <a:highlight>
                  <a:srgbClr val="00FF00"/>
                </a:highlight>
              </a:rPr>
              <a:t>finalizing</a:t>
            </a:r>
            <a:r>
              <a:rPr lang="en-US" sz="2000" dirty="0"/>
              <a:t> the order.</a:t>
            </a:r>
          </a:p>
        </p:txBody>
      </p:sp>
      <p:sp>
        <p:nvSpPr>
          <p:cNvPr id="3" name="TextBox 2">
            <a:extLst>
              <a:ext uri="{FF2B5EF4-FFF2-40B4-BE49-F238E27FC236}">
                <a16:creationId xmlns:a16="http://schemas.microsoft.com/office/drawing/2014/main" id="{367EED52-A11F-51C8-A2E6-4AE34473FCC3}"/>
              </a:ext>
            </a:extLst>
          </p:cNvPr>
          <p:cNvSpPr txBox="1"/>
          <p:nvPr/>
        </p:nvSpPr>
        <p:spPr>
          <a:xfrm>
            <a:off x="1649185" y="1478496"/>
            <a:ext cx="6581503" cy="400110"/>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التوصيف النصي لعملية</a:t>
            </a:r>
            <a:r>
              <a:rPr lang="ar-SY" sz="2000" dirty="0">
                <a:latin typeface="Dubai" panose="020B0503030403030204" pitchFamily="34" charset="-78"/>
                <a:cs typeface="Dubai" panose="020B0503030403030204" pitchFamily="34" charset="-78"/>
              </a:rPr>
              <a:t>: الشراء من متجر الكتروني.</a:t>
            </a:r>
            <a:endParaRPr lang="en-US" sz="20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24533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61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678784" y="1211369"/>
            <a:ext cx="1099125" cy="1099125"/>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507027" y="2240949"/>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 بتنسيق معين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rot="20883773">
            <a:off x="1801638" y="3030979"/>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rot="20811254">
            <a:off x="1580341" y="271862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717799" y="2702877"/>
            <a:ext cx="1099125" cy="1099125"/>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49488" y="3684083"/>
            <a:ext cx="2435746" cy="98488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يحتوي على:</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تعليمات</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أمثلة </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تنسيق الخرج المتوقع</a:t>
            </a: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017609">
            <a:off x="1773282" y="2023012"/>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084362">
            <a:off x="1793589" y="168763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E424DBD8-70A4-72AC-8A6D-7F708BD0A0C9}"/>
              </a:ext>
            </a:extLst>
          </p:cNvPr>
          <p:cNvSpPr/>
          <p:nvPr/>
        </p:nvSpPr>
        <p:spPr>
          <a:xfrm>
            <a:off x="2070160" y="1534886"/>
            <a:ext cx="5301843" cy="23594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8C2527-BEEF-DF78-A82D-67248DC54309}"/>
              </a:ext>
            </a:extLst>
          </p:cNvPr>
          <p:cNvSpPr txBox="1"/>
          <p:nvPr/>
        </p:nvSpPr>
        <p:spPr>
          <a:xfrm>
            <a:off x="3556549" y="3825525"/>
            <a:ext cx="2045164" cy="461665"/>
          </a:xfrm>
          <a:prstGeom prst="rect">
            <a:avLst/>
          </a:prstGeom>
          <a:noFill/>
        </p:spPr>
        <p:txBody>
          <a:bodyPr wrap="square" rtlCol="0">
            <a:spAutoFit/>
          </a:bodyPr>
          <a:lstStyle/>
          <a:p>
            <a:pPr algn="r" rtl="1"/>
            <a:r>
              <a:rPr lang="ar-SY" sz="2400" b="1" dirty="0"/>
              <a:t>مرسل الأوامر</a:t>
            </a:r>
            <a:endParaRPr lang="en-US" sz="2400" b="1" dirty="0"/>
          </a:p>
        </p:txBody>
      </p:sp>
    </p:spTree>
    <p:extLst>
      <p:ext uri="{BB962C8B-B14F-4D97-AF65-F5344CB8AC3E}">
        <p14:creationId xmlns:p14="http://schemas.microsoft.com/office/powerpoint/2010/main" val="3651840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546418" y="2842351"/>
            <a:ext cx="1477159"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3"/>
          <a:stretch>
            <a:fillRect/>
          </a:stretch>
        </p:blipFill>
        <p:spPr>
          <a:xfrm>
            <a:off x="2799590" y="1689350"/>
            <a:ext cx="1016988" cy="1149639"/>
          </a:xfrm>
          <a:prstGeom prst="rect">
            <a:avLst/>
          </a:prstGeom>
        </p:spPr>
      </p:pic>
      <p:sp>
        <p:nvSpPr>
          <p:cNvPr id="37" name="Arrow: Right 36">
            <a:extLst>
              <a:ext uri="{FF2B5EF4-FFF2-40B4-BE49-F238E27FC236}">
                <a16:creationId xmlns:a16="http://schemas.microsoft.com/office/drawing/2014/main" id="{D17A1F0C-0B5A-27F5-8D6E-A8EC5C998B6E}"/>
              </a:ext>
            </a:extLst>
          </p:cNvPr>
          <p:cNvSpPr/>
          <p:nvPr/>
        </p:nvSpPr>
        <p:spPr>
          <a:xfrm>
            <a:off x="3989576" y="2322478"/>
            <a:ext cx="99920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3786081" y="2067328"/>
            <a:ext cx="142103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sp>
        <p:nvSpPr>
          <p:cNvPr id="3" name="Arrow: Right 2">
            <a:extLst>
              <a:ext uri="{FF2B5EF4-FFF2-40B4-BE49-F238E27FC236}">
                <a16:creationId xmlns:a16="http://schemas.microsoft.com/office/drawing/2014/main" id="{54979597-7398-0A77-AF72-A6025C2681D6}"/>
              </a:ext>
            </a:extLst>
          </p:cNvPr>
          <p:cNvSpPr/>
          <p:nvPr/>
        </p:nvSpPr>
        <p:spPr>
          <a:xfrm rot="1017609">
            <a:off x="1341540" y="1802416"/>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FD3400-26D7-7722-675E-EB2BC8ADEDFE}"/>
              </a:ext>
            </a:extLst>
          </p:cNvPr>
          <p:cNvPicPr>
            <a:picLocks noChangeAspect="1"/>
          </p:cNvPicPr>
          <p:nvPr/>
        </p:nvPicPr>
        <p:blipFill>
          <a:blip r:embed="rId4"/>
          <a:stretch>
            <a:fillRect/>
          </a:stretch>
        </p:blipFill>
        <p:spPr>
          <a:xfrm>
            <a:off x="1360261" y="2490602"/>
            <a:ext cx="1419225" cy="504825"/>
          </a:xfrm>
          <a:prstGeom prst="rect">
            <a:avLst/>
          </a:prstGeom>
        </p:spPr>
      </p:pic>
      <p:sp>
        <p:nvSpPr>
          <p:cNvPr id="10" name="TextBox 9">
            <a:extLst>
              <a:ext uri="{FF2B5EF4-FFF2-40B4-BE49-F238E27FC236}">
                <a16:creationId xmlns:a16="http://schemas.microsoft.com/office/drawing/2014/main" id="{9390AEBC-375C-D9A8-2FC7-BD6716197309}"/>
              </a:ext>
            </a:extLst>
          </p:cNvPr>
          <p:cNvSpPr txBox="1"/>
          <p:nvPr/>
        </p:nvSpPr>
        <p:spPr>
          <a:xfrm>
            <a:off x="4266261" y="1869849"/>
            <a:ext cx="445834" cy="307777"/>
          </a:xfrm>
          <a:prstGeom prst="rect">
            <a:avLst/>
          </a:prstGeom>
          <a:noFill/>
        </p:spPr>
        <p:txBody>
          <a:bodyPr wrap="square">
            <a:spAutoFit/>
          </a:bodyPr>
          <a:lstStyle/>
          <a:p>
            <a:r>
              <a:rPr lang="en-US" dirty="0"/>
              <a:t>❌</a:t>
            </a:r>
          </a:p>
        </p:txBody>
      </p:sp>
      <p:sp>
        <p:nvSpPr>
          <p:cNvPr id="13" name="TextBox 12">
            <a:extLst>
              <a:ext uri="{FF2B5EF4-FFF2-40B4-BE49-F238E27FC236}">
                <a16:creationId xmlns:a16="http://schemas.microsoft.com/office/drawing/2014/main" id="{31D16B6A-2BA9-E743-2A0C-01E77126B89B}"/>
              </a:ext>
            </a:extLst>
          </p:cNvPr>
          <p:cNvSpPr txBox="1"/>
          <p:nvPr/>
        </p:nvSpPr>
        <p:spPr>
          <a:xfrm>
            <a:off x="2117945" y="3290505"/>
            <a:ext cx="6094584" cy="830997"/>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الأخطاء الممكنة أن تحدث:</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لا يستجيب.</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لم يستجب بالتنسيق المناسب.</a:t>
            </a:r>
          </a:p>
        </p:txBody>
      </p:sp>
    </p:spTree>
    <p:extLst>
      <p:ext uri="{BB962C8B-B14F-4D97-AF65-F5344CB8AC3E}">
        <p14:creationId xmlns:p14="http://schemas.microsoft.com/office/powerpoint/2010/main" val="2465938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778" y="1521199"/>
            <a:ext cx="1054443" cy="86112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3841426" y="2410817"/>
            <a:ext cx="1477159"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cxnSp>
        <p:nvCxnSpPr>
          <p:cNvPr id="6" name="Connector: Elbow 5">
            <a:extLst>
              <a:ext uri="{FF2B5EF4-FFF2-40B4-BE49-F238E27FC236}">
                <a16:creationId xmlns:a16="http://schemas.microsoft.com/office/drawing/2014/main" id="{93211A49-8FE3-8A9A-E5C0-87A50B740B54}"/>
              </a:ext>
            </a:extLst>
          </p:cNvPr>
          <p:cNvCxnSpPr>
            <a:cxnSpLocks/>
            <a:stCxn id="39" idx="2"/>
            <a:endCxn id="9" idx="0"/>
          </p:cNvCxnSpPr>
          <p:nvPr/>
        </p:nvCxnSpPr>
        <p:spPr>
          <a:xfrm rot="5400000">
            <a:off x="2835384" y="1571337"/>
            <a:ext cx="566588" cy="2922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654D10-D2C0-6D48-0AAD-E24D12A6BE8B}"/>
              </a:ext>
            </a:extLst>
          </p:cNvPr>
          <p:cNvSpPr/>
          <p:nvPr/>
        </p:nvSpPr>
        <p:spPr>
          <a:xfrm>
            <a:off x="889705"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المحاولة بعد فترة صغيرة</a:t>
            </a:r>
          </a:p>
        </p:txBody>
      </p:sp>
      <p:sp>
        <p:nvSpPr>
          <p:cNvPr id="11" name="Rectangle 10">
            <a:extLst>
              <a:ext uri="{FF2B5EF4-FFF2-40B4-BE49-F238E27FC236}">
                <a16:creationId xmlns:a16="http://schemas.microsoft.com/office/drawing/2014/main" id="{2314204E-3F0B-3F54-E108-8DEE142FA81F}"/>
              </a:ext>
            </a:extLst>
          </p:cNvPr>
          <p:cNvSpPr/>
          <p:nvPr/>
        </p:nvSpPr>
        <p:spPr>
          <a:xfrm>
            <a:off x="6870861"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الجواب الصحيح</a:t>
            </a:r>
          </a:p>
        </p:txBody>
      </p:sp>
      <p:cxnSp>
        <p:nvCxnSpPr>
          <p:cNvPr id="15" name="Connector: Elbow 14">
            <a:extLst>
              <a:ext uri="{FF2B5EF4-FFF2-40B4-BE49-F238E27FC236}">
                <a16:creationId xmlns:a16="http://schemas.microsoft.com/office/drawing/2014/main" id="{17409266-8401-5FC5-B480-15C725D484ED}"/>
              </a:ext>
            </a:extLst>
          </p:cNvPr>
          <p:cNvCxnSpPr>
            <a:stCxn id="39" idx="2"/>
            <a:endCxn id="11" idx="0"/>
          </p:cNvCxnSpPr>
          <p:nvPr/>
        </p:nvCxnSpPr>
        <p:spPr>
          <a:xfrm rot="16200000" flipH="1">
            <a:off x="5825962" y="1503415"/>
            <a:ext cx="566588" cy="30585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74C6C5-D0A0-9037-3653-3A8983636E10}"/>
              </a:ext>
            </a:extLst>
          </p:cNvPr>
          <p:cNvSpPr txBox="1"/>
          <p:nvPr/>
        </p:nvSpPr>
        <p:spPr>
          <a:xfrm>
            <a:off x="6409809" y="2756624"/>
            <a:ext cx="1423549" cy="307777"/>
          </a:xfrm>
          <a:prstGeom prst="rect">
            <a:avLst/>
          </a:prstGeom>
          <a:noFill/>
        </p:spPr>
        <p:txBody>
          <a:bodyPr wrap="square">
            <a:spAutoFit/>
          </a:bodyPr>
          <a:lstStyle/>
          <a:p>
            <a:pPr algn="ctr"/>
            <a:r>
              <a:rPr lang="ar-SY" dirty="0"/>
              <a:t>استجابة صحيحة✅</a:t>
            </a:r>
            <a:endParaRPr lang="en-US" dirty="0"/>
          </a:p>
        </p:txBody>
      </p:sp>
      <p:sp>
        <p:nvSpPr>
          <p:cNvPr id="23" name="TextBox 22">
            <a:extLst>
              <a:ext uri="{FF2B5EF4-FFF2-40B4-BE49-F238E27FC236}">
                <a16:creationId xmlns:a16="http://schemas.microsoft.com/office/drawing/2014/main" id="{7A4D9F22-E7CE-2F68-A237-713659F6924F}"/>
              </a:ext>
            </a:extLst>
          </p:cNvPr>
          <p:cNvSpPr txBox="1"/>
          <p:nvPr/>
        </p:nvSpPr>
        <p:spPr>
          <a:xfrm>
            <a:off x="840740" y="2719065"/>
            <a:ext cx="1688669" cy="307777"/>
          </a:xfrm>
          <a:prstGeom prst="rect">
            <a:avLst/>
          </a:prstGeom>
          <a:noFill/>
        </p:spPr>
        <p:txBody>
          <a:bodyPr wrap="square">
            <a:spAutoFit/>
          </a:bodyPr>
          <a:lstStyle/>
          <a:p>
            <a:pPr algn="r" rtl="1"/>
            <a:r>
              <a:rPr lang="en-US" dirty="0"/>
              <a:t>❌</a:t>
            </a:r>
            <a:r>
              <a:rPr lang="ar-SY" dirty="0"/>
              <a:t>خطأ من قبل النموذج</a:t>
            </a:r>
            <a:endParaRPr lang="en-US" dirty="0"/>
          </a:p>
        </p:txBody>
      </p:sp>
    </p:spTree>
    <p:extLst>
      <p:ext uri="{BB962C8B-B14F-4D97-AF65-F5344CB8AC3E}">
        <p14:creationId xmlns:p14="http://schemas.microsoft.com/office/powerpoint/2010/main" val="329189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228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0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السيناريوهات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ملاحظات إضافية حول العملية (اختياري)</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B61B6F7F-1A53-8737-63F2-B7A0BEADB4E6}"/>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62B87B-8A18-9415-3BF0-56C8467474B6}"/>
              </a:ext>
            </a:extLst>
          </p:cNvPr>
          <p:cNvSpPr txBox="1"/>
          <p:nvPr/>
        </p:nvSpPr>
        <p:spPr>
          <a:xfrm>
            <a:off x="3928862" y="3874596"/>
            <a:ext cx="2045164" cy="461665"/>
          </a:xfrm>
          <a:prstGeom prst="rect">
            <a:avLst/>
          </a:prstGeom>
          <a:noFill/>
        </p:spPr>
        <p:txBody>
          <a:bodyPr wrap="square" rtlCol="0">
            <a:spAutoFit/>
          </a:bodyPr>
          <a:lstStyle/>
          <a:p>
            <a:pPr algn="r" rtl="1"/>
            <a:r>
              <a:rPr lang="ar-SY" sz="2400" b="1" dirty="0"/>
              <a:t>مرسل الأوامر</a:t>
            </a:r>
            <a:endParaRPr lang="en-US" sz="2400" b="1" dirty="0"/>
          </a:p>
        </p:txBody>
      </p:sp>
    </p:spTree>
    <p:extLst>
      <p:ext uri="{BB962C8B-B14F-4D97-AF65-F5344CB8AC3E}">
        <p14:creationId xmlns:p14="http://schemas.microsoft.com/office/powerpoint/2010/main" val="172745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70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عمليات الأعمال</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2116192"/>
            <a:ext cx="7633607" cy="1631216"/>
          </a:xfrm>
          <a:prstGeom prst="rect">
            <a:avLst/>
          </a:prstGeom>
          <a:noFill/>
        </p:spPr>
        <p:txBody>
          <a:bodyPr wrap="square">
            <a:spAutoFit/>
          </a:bodyPr>
          <a:lstStyle/>
          <a:p>
            <a:r>
              <a:rPr lang="en-US" sz="2000" dirty="0"/>
              <a:t>The process begins with the user </a:t>
            </a:r>
            <a:r>
              <a:rPr lang="en-US" sz="2000" dirty="0">
                <a:highlight>
                  <a:srgbClr val="00FF00"/>
                </a:highlight>
              </a:rPr>
              <a:t>logging in</a:t>
            </a:r>
            <a:r>
              <a:rPr lang="en-US" sz="2000" dirty="0"/>
              <a:t>, after which they can </a:t>
            </a:r>
            <a:r>
              <a:rPr lang="en-US" sz="2000" dirty="0">
                <a:highlight>
                  <a:srgbClr val="00FF00"/>
                </a:highlight>
              </a:rPr>
              <a:t>choose the items </a:t>
            </a:r>
            <a:r>
              <a:rPr lang="en-US" sz="2000" dirty="0"/>
              <a:t>they wish to purchase. If they decide to </a:t>
            </a:r>
            <a:r>
              <a:rPr lang="en-US" sz="2000" dirty="0">
                <a:highlight>
                  <a:srgbClr val="00FF00"/>
                </a:highlight>
              </a:rPr>
              <a:t>cancel</a:t>
            </a:r>
            <a:r>
              <a:rPr lang="en-US" sz="2000" dirty="0"/>
              <a:t> their order, they can do so at this stage. Otherwise, they will proceed to </a:t>
            </a:r>
            <a:r>
              <a:rPr lang="en-US" sz="2000" dirty="0">
                <a:highlight>
                  <a:srgbClr val="00FF00"/>
                </a:highlight>
              </a:rPr>
              <a:t>select their preferred payment method </a:t>
            </a:r>
            <a:r>
              <a:rPr lang="en-US" sz="2000" dirty="0"/>
              <a:t>before </a:t>
            </a:r>
            <a:r>
              <a:rPr lang="en-US" sz="2000" dirty="0">
                <a:highlight>
                  <a:srgbClr val="00FF00"/>
                </a:highlight>
              </a:rPr>
              <a:t>finalizing</a:t>
            </a:r>
            <a:r>
              <a:rPr lang="en-US" sz="2000" dirty="0"/>
              <a:t> the order.</a:t>
            </a:r>
          </a:p>
        </p:txBody>
      </p:sp>
      <p:sp>
        <p:nvSpPr>
          <p:cNvPr id="3" name="TextBox 2">
            <a:extLst>
              <a:ext uri="{FF2B5EF4-FFF2-40B4-BE49-F238E27FC236}">
                <a16:creationId xmlns:a16="http://schemas.microsoft.com/office/drawing/2014/main" id="{367EED52-A11F-51C8-A2E6-4AE34473FCC3}"/>
              </a:ext>
            </a:extLst>
          </p:cNvPr>
          <p:cNvSpPr txBox="1"/>
          <p:nvPr/>
        </p:nvSpPr>
        <p:spPr>
          <a:xfrm>
            <a:off x="1649185" y="1478496"/>
            <a:ext cx="6581503" cy="400110"/>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التوصيف النصي لعملية</a:t>
            </a:r>
            <a:r>
              <a:rPr lang="ar-SY" sz="2000" dirty="0">
                <a:latin typeface="Dubai" panose="020B0503030403030204" pitchFamily="34" charset="-78"/>
                <a:cs typeface="Dubai" panose="020B0503030403030204" pitchFamily="34" charset="-78"/>
              </a:rPr>
              <a:t>: الشراء من متجر الكتروني.</a:t>
            </a:r>
            <a:endParaRPr lang="en-US" sz="20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560090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200329"/>
          </a:xfrm>
          <a:prstGeom prst="rect">
            <a:avLst/>
          </a:prstGeom>
          <a:noFill/>
        </p:spPr>
        <p:txBody>
          <a:bodyPr wrap="square">
            <a:spAutoFit/>
          </a:bodyPr>
          <a:lstStyle/>
          <a:p>
            <a:pPr marR="0" algn="l" rtl="0">
              <a:spcBef>
                <a:spcPts val="0"/>
              </a:spcBef>
              <a:spcAft>
                <a:spcPts val="0"/>
              </a:spcAft>
            </a:pP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 process begins with the user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logging in</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after which they can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choose the items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they wish to purchase. If they decide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cancel</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their order, they can do so at this stage. Otherwise, they will proceed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select their preferred payment method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before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finalizing</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order.</a:t>
            </a:r>
            <a:endParaRPr lang="en-US" sz="2800" dirty="0">
              <a:effectLst/>
            </a:endParaRPr>
          </a:p>
        </p:txBody>
      </p:sp>
    </p:spTree>
    <p:extLst>
      <p:ext uri="{BB962C8B-B14F-4D97-AF65-F5344CB8AC3E}">
        <p14:creationId xmlns:p14="http://schemas.microsoft.com/office/powerpoint/2010/main" val="2610186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69843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004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بناء بيان </a:t>
            </a:r>
            <a:r>
              <a:rPr lang="en-US" sz="2000" b="0" dirty="0">
                <a:latin typeface="Dubai" panose="020B0503030403030204" pitchFamily="34" charset="-78"/>
                <a:cs typeface="Dubai" panose="020B0503030403030204" pitchFamily="34" charset="-78"/>
              </a:rPr>
              <a:t>(Graph)</a:t>
            </a:r>
            <a:r>
              <a:rPr lang="ar-SY" sz="2000" b="0" dirty="0">
                <a:latin typeface="Dubai" panose="020B0503030403030204" pitchFamily="34" charset="-78"/>
                <a:cs typeface="Dubai" panose="020B0503030403030204" pitchFamily="34" charset="-78"/>
              </a:rPr>
              <a:t> الأنشطة</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A8C6C1DC-EB34-5F2A-5067-D580FAFAA1F6}"/>
              </a:ext>
            </a:extLst>
          </p:cNvPr>
          <p:cNvPicPr>
            <a:picLocks noChangeAspect="1"/>
          </p:cNvPicPr>
          <p:nvPr/>
        </p:nvPicPr>
        <p:blipFill>
          <a:blip r:embed="rId3"/>
          <a:stretch>
            <a:fillRect/>
          </a:stretch>
        </p:blipFill>
        <p:spPr>
          <a:xfrm>
            <a:off x="860339" y="1789329"/>
            <a:ext cx="1099125" cy="1099125"/>
          </a:xfrm>
          <a:prstGeom prst="rect">
            <a:avLst/>
          </a:prstGeom>
        </p:spPr>
      </p:pic>
      <p:sp>
        <p:nvSpPr>
          <p:cNvPr id="4" name="TextBox 3">
            <a:extLst>
              <a:ext uri="{FF2B5EF4-FFF2-40B4-BE49-F238E27FC236}">
                <a16:creationId xmlns:a16="http://schemas.microsoft.com/office/drawing/2014/main" id="{B1D280D3-084C-ACB4-AD4A-862B1358CC39}"/>
              </a:ext>
            </a:extLst>
          </p:cNvPr>
          <p:cNvSpPr txBox="1"/>
          <p:nvPr/>
        </p:nvSpPr>
        <p:spPr>
          <a:xfrm>
            <a:off x="717799" y="282164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915488F4-810C-61C7-3C88-84882C8456EB}"/>
              </a:ext>
            </a:extLst>
          </p:cNvPr>
          <p:cNvSpPr/>
          <p:nvPr/>
        </p:nvSpPr>
        <p:spPr>
          <a:xfrm>
            <a:off x="2505518" y="2540763"/>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257E2EB-2AD2-0DA0-30A8-8320CE9D2E31}"/>
              </a:ext>
            </a:extLst>
          </p:cNvPr>
          <p:cNvSpPr txBox="1"/>
          <p:nvPr/>
        </p:nvSpPr>
        <p:spPr>
          <a:xfrm>
            <a:off x="2280932" y="228561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1026" name="Picture 2" descr="Big Data Scientist Outline Icon Simple Stock Vector (Royalty Free ...">
            <a:extLst>
              <a:ext uri="{FF2B5EF4-FFF2-40B4-BE49-F238E27FC236}">
                <a16:creationId xmlns:a16="http://schemas.microsoft.com/office/drawing/2014/main" id="{40F3CF69-3F33-A837-3A63-C9A27A1285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990729" y="2057345"/>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25EB2-4F44-26EF-8E56-313F8657C133}"/>
              </a:ext>
            </a:extLst>
          </p:cNvPr>
          <p:cNvSpPr txBox="1"/>
          <p:nvPr/>
        </p:nvSpPr>
        <p:spPr>
          <a:xfrm>
            <a:off x="3780064" y="3162633"/>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بناء البيان</a:t>
            </a:r>
            <a:endParaRPr lang="en-US" sz="1600" b="1" dirty="0">
              <a:latin typeface="Dubai" panose="020B0503030403030204" pitchFamily="34" charset="-78"/>
              <a:cs typeface="Dubai" panose="020B0503030403030204" pitchFamily="34" charset="-78"/>
            </a:endParaRPr>
          </a:p>
        </p:txBody>
      </p:sp>
      <p:sp>
        <p:nvSpPr>
          <p:cNvPr id="8" name="Arrow: Right 7">
            <a:extLst>
              <a:ext uri="{FF2B5EF4-FFF2-40B4-BE49-F238E27FC236}">
                <a16:creationId xmlns:a16="http://schemas.microsoft.com/office/drawing/2014/main" id="{521F0F94-132F-4818-08AA-CA8EE816E82F}"/>
              </a:ext>
            </a:extLst>
          </p:cNvPr>
          <p:cNvSpPr/>
          <p:nvPr/>
        </p:nvSpPr>
        <p:spPr>
          <a:xfrm>
            <a:off x="5172518" y="2578388"/>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0D370A0-10B2-04BD-ACFC-05F82DB1E48C}"/>
              </a:ext>
            </a:extLst>
          </p:cNvPr>
          <p:cNvSpPr txBox="1"/>
          <p:nvPr/>
        </p:nvSpPr>
        <p:spPr>
          <a:xfrm>
            <a:off x="4947932" y="232323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a:t>
            </a:r>
            <a:endParaRPr lang="en-US" sz="1600" b="1" dirty="0">
              <a:latin typeface="Dubai" panose="020B0503030403030204" pitchFamily="34" charset="-78"/>
              <a:cs typeface="Dubai" panose="020B0503030403030204" pitchFamily="34" charset="-78"/>
            </a:endParaRPr>
          </a:p>
        </p:txBody>
      </p:sp>
      <p:pic>
        <p:nvPicPr>
          <p:cNvPr id="1028" name="Picture 4" descr="adjacent vertex in directed graph">
            <a:extLst>
              <a:ext uri="{FF2B5EF4-FFF2-40B4-BE49-F238E27FC236}">
                <a16:creationId xmlns:a16="http://schemas.microsoft.com/office/drawing/2014/main" id="{525E011C-9C50-A57C-1CD1-8C54C2ABB1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827789" y="2085300"/>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07123F-9374-B889-9CF9-2629581B6F3B}"/>
              </a:ext>
            </a:extLst>
          </p:cNvPr>
          <p:cNvSpPr txBox="1"/>
          <p:nvPr/>
        </p:nvSpPr>
        <p:spPr>
          <a:xfrm>
            <a:off x="6842329" y="307147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22525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بناء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7652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4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81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معالجة البيان</a:t>
            </a:r>
            <a:endParaRPr lang="ar-SY" sz="2000"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ar-SY" dirty="0">
              <a:latin typeface="Dubai" panose="020B0503030403030204" pitchFamily="34" charset="-78"/>
              <a:cs typeface="Dubai" panose="020B0503030403030204" pitchFamily="34" charset="-78"/>
            </a:endParaRPr>
          </a:p>
        </p:txBody>
      </p:sp>
      <p:pic>
        <p:nvPicPr>
          <p:cNvPr id="7" name="Picture 2" descr="Big Data Scientist Outline Icon Simple Stock Vector (Royalty Free ...">
            <a:extLst>
              <a:ext uri="{FF2B5EF4-FFF2-40B4-BE49-F238E27FC236}">
                <a16:creationId xmlns:a16="http://schemas.microsoft.com/office/drawing/2014/main" id="{5F7A16A7-A74A-4007-485F-55EE03E065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362811" y="2029948"/>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BDB5C0-BCC1-AD93-4931-2BBBE5486C17}"/>
              </a:ext>
            </a:extLst>
          </p:cNvPr>
          <p:cNvSpPr txBox="1"/>
          <p:nvPr/>
        </p:nvSpPr>
        <p:spPr>
          <a:xfrm>
            <a:off x="3152146" y="313523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تعديل البيان</a:t>
            </a:r>
            <a:endParaRPr lang="en-US" sz="1600" b="1" dirty="0">
              <a:latin typeface="Dubai" panose="020B0503030403030204" pitchFamily="34" charset="-78"/>
              <a:cs typeface="Dubai" panose="020B0503030403030204" pitchFamily="34" charset="-78"/>
            </a:endParaRPr>
          </a:p>
        </p:txBody>
      </p:sp>
      <p:sp>
        <p:nvSpPr>
          <p:cNvPr id="9" name="Arrow: Right 8">
            <a:extLst>
              <a:ext uri="{FF2B5EF4-FFF2-40B4-BE49-F238E27FC236}">
                <a16:creationId xmlns:a16="http://schemas.microsoft.com/office/drawing/2014/main" id="{F52DE15F-7959-B126-9F5D-D0AE5DA132FF}"/>
              </a:ext>
            </a:extLst>
          </p:cNvPr>
          <p:cNvSpPr/>
          <p:nvPr/>
        </p:nvSpPr>
        <p:spPr>
          <a:xfrm rot="20355762">
            <a:off x="4629965" y="2287726"/>
            <a:ext cx="1684943"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ECD8CF9-BCDC-6AF9-512E-DA960CE39C07}"/>
              </a:ext>
            </a:extLst>
          </p:cNvPr>
          <p:cNvSpPr/>
          <p:nvPr/>
        </p:nvSpPr>
        <p:spPr>
          <a:xfrm rot="1324911">
            <a:off x="4566374" y="3083102"/>
            <a:ext cx="2194858"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DC66A28-D634-3431-8517-8EFB9CB72028}"/>
              </a:ext>
            </a:extLst>
          </p:cNvPr>
          <p:cNvSpPr/>
          <p:nvPr/>
        </p:nvSpPr>
        <p:spPr>
          <a:xfrm rot="151501">
            <a:off x="4750199" y="2671300"/>
            <a:ext cx="1871859"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470C685-AFF4-DA9D-248A-C4DACE0D67C9}"/>
              </a:ext>
            </a:extLst>
          </p:cNvPr>
          <p:cNvSpPr txBox="1"/>
          <p:nvPr/>
        </p:nvSpPr>
        <p:spPr>
          <a:xfrm rot="20247667">
            <a:off x="4467931" y="208802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18" name="TextBox 17">
            <a:extLst>
              <a:ext uri="{FF2B5EF4-FFF2-40B4-BE49-F238E27FC236}">
                <a16:creationId xmlns:a16="http://schemas.microsoft.com/office/drawing/2014/main" id="{A79CE0EE-98B3-0AFB-EBF7-F729648A5058}"/>
              </a:ext>
            </a:extLst>
          </p:cNvPr>
          <p:cNvSpPr txBox="1"/>
          <p:nvPr/>
        </p:nvSpPr>
        <p:spPr>
          <a:xfrm>
            <a:off x="4865259" y="238780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20" name="TextBox 19">
            <a:extLst>
              <a:ext uri="{FF2B5EF4-FFF2-40B4-BE49-F238E27FC236}">
                <a16:creationId xmlns:a16="http://schemas.microsoft.com/office/drawing/2014/main" id="{9C8864B3-1397-3F49-60E8-0F98A88F2BE2}"/>
              </a:ext>
            </a:extLst>
          </p:cNvPr>
          <p:cNvSpPr txBox="1"/>
          <p:nvPr/>
        </p:nvSpPr>
        <p:spPr>
          <a:xfrm rot="1191326">
            <a:off x="4811659" y="279947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pic>
        <p:nvPicPr>
          <p:cNvPr id="21" name="Picture 4" descr="adjacent vertex in directed graph">
            <a:extLst>
              <a:ext uri="{FF2B5EF4-FFF2-40B4-BE49-F238E27FC236}">
                <a16:creationId xmlns:a16="http://schemas.microsoft.com/office/drawing/2014/main" id="{22CA6C53-EE59-ECBF-EC95-B60F553D6F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434776" y="934973"/>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66EB409-C542-B785-DC97-B3B84AA1D8A3}"/>
              </a:ext>
            </a:extLst>
          </p:cNvPr>
          <p:cNvSpPr txBox="1"/>
          <p:nvPr/>
        </p:nvSpPr>
        <p:spPr>
          <a:xfrm>
            <a:off x="6036253" y="1908145"/>
            <a:ext cx="215590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 المعدل</a:t>
            </a:r>
            <a:endParaRPr lang="en-US" sz="1600" b="1" dirty="0">
              <a:latin typeface="Dubai" panose="020B0503030403030204" pitchFamily="34" charset="-78"/>
              <a:cs typeface="Dubai" panose="020B0503030403030204" pitchFamily="34" charset="-78"/>
            </a:endParaRPr>
          </a:p>
        </p:txBody>
      </p:sp>
      <p:pic>
        <p:nvPicPr>
          <p:cNvPr id="23" name="Picture 22">
            <a:extLst>
              <a:ext uri="{FF2B5EF4-FFF2-40B4-BE49-F238E27FC236}">
                <a16:creationId xmlns:a16="http://schemas.microsoft.com/office/drawing/2014/main" id="{1129610D-893C-32CA-DE83-376F694A21DA}"/>
              </a:ext>
            </a:extLst>
          </p:cNvPr>
          <p:cNvPicPr>
            <a:picLocks noChangeAspect="1"/>
          </p:cNvPicPr>
          <p:nvPr/>
        </p:nvPicPr>
        <p:blipFill>
          <a:blip r:embed="rId3"/>
          <a:stretch>
            <a:fillRect/>
          </a:stretch>
        </p:blipFill>
        <p:spPr>
          <a:xfrm>
            <a:off x="6618798" y="2176620"/>
            <a:ext cx="819103" cy="819103"/>
          </a:xfrm>
          <a:prstGeom prst="rect">
            <a:avLst/>
          </a:prstGeom>
        </p:spPr>
      </p:pic>
      <p:sp>
        <p:nvSpPr>
          <p:cNvPr id="25" name="TextBox 24">
            <a:extLst>
              <a:ext uri="{FF2B5EF4-FFF2-40B4-BE49-F238E27FC236}">
                <a16:creationId xmlns:a16="http://schemas.microsoft.com/office/drawing/2014/main" id="{07E9676E-6506-5339-9F73-D6D99F09910D}"/>
              </a:ext>
            </a:extLst>
          </p:cNvPr>
          <p:cNvSpPr txBox="1"/>
          <p:nvPr/>
        </p:nvSpPr>
        <p:spPr>
          <a:xfrm>
            <a:off x="5886917" y="2912739"/>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pic>
        <p:nvPicPr>
          <p:cNvPr id="26" name="Picture 25">
            <a:extLst>
              <a:ext uri="{FF2B5EF4-FFF2-40B4-BE49-F238E27FC236}">
                <a16:creationId xmlns:a16="http://schemas.microsoft.com/office/drawing/2014/main" id="{66FBE3B3-A919-3B17-2E94-2AD5F01BA62C}"/>
              </a:ext>
            </a:extLst>
          </p:cNvPr>
          <p:cNvPicPr>
            <a:picLocks noChangeAspect="1"/>
          </p:cNvPicPr>
          <p:nvPr/>
        </p:nvPicPr>
        <p:blipFill>
          <a:blip r:embed="rId3"/>
          <a:stretch>
            <a:fillRect/>
          </a:stretch>
        </p:blipFill>
        <p:spPr>
          <a:xfrm>
            <a:off x="6665100" y="3263968"/>
            <a:ext cx="819103" cy="819103"/>
          </a:xfrm>
          <a:prstGeom prst="rect">
            <a:avLst/>
          </a:prstGeom>
        </p:spPr>
      </p:pic>
      <p:sp>
        <p:nvSpPr>
          <p:cNvPr id="28" name="TextBox 27">
            <a:extLst>
              <a:ext uri="{FF2B5EF4-FFF2-40B4-BE49-F238E27FC236}">
                <a16:creationId xmlns:a16="http://schemas.microsoft.com/office/drawing/2014/main" id="{BB96685F-0ED4-56F4-04DB-10245C9153D1}"/>
              </a:ext>
            </a:extLst>
          </p:cNvPr>
          <p:cNvSpPr txBox="1"/>
          <p:nvPr/>
        </p:nvSpPr>
        <p:spPr>
          <a:xfrm>
            <a:off x="5933219" y="4000087"/>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86417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معالجة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604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مخطط </a:t>
            </a:r>
            <a:r>
              <a:rPr lang="en-US" sz="3000" dirty="0">
                <a:latin typeface="Dubai" panose="020B0503030403030204" pitchFamily="34" charset="-78"/>
                <a:cs typeface="Dubai" panose="020B0503030403030204" pitchFamily="34" charset="-78"/>
              </a:rPr>
              <a:t>BPMN</a:t>
            </a:r>
            <a:r>
              <a:rPr lang="ar-SY" sz="3000" dirty="0">
                <a:latin typeface="Dubai" panose="020B0503030403030204" pitchFamily="34" charset="-78"/>
                <a:cs typeface="Dubai" panose="020B0503030403030204" pitchFamily="34" charset="-78"/>
              </a:rPr>
              <a:t> الخاص بالعملية</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328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56802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5892BF41-C234-8065-A9FD-7FC1677E6BD3}"/>
              </a:ext>
            </a:extLst>
          </p:cNvPr>
          <p:cNvSpPr txBox="1"/>
          <p:nvPr/>
        </p:nvSpPr>
        <p:spPr>
          <a:xfrm>
            <a:off x="5846173" y="1879252"/>
            <a:ext cx="2400300" cy="1384995"/>
          </a:xfrm>
          <a:prstGeom prst="rect">
            <a:avLst/>
          </a:prstGeom>
          <a:noFill/>
        </p:spPr>
        <p:txBody>
          <a:bodyPr wrap="square">
            <a:spAutoFit/>
          </a:bodyPr>
          <a:lstStyle/>
          <a:p>
            <a:pPr algn="l"/>
            <a:r>
              <a:rPr lang="en-US" b="1" dirty="0"/>
              <a:t>Activities List:</a:t>
            </a:r>
          </a:p>
          <a:p>
            <a:pPr algn="l"/>
            <a:r>
              <a:rPr lang="en-US" dirty="0"/>
              <a:t>   1 - Login </a:t>
            </a:r>
          </a:p>
          <a:p>
            <a:pPr algn="l"/>
            <a:r>
              <a:rPr lang="en-US" dirty="0"/>
              <a:t>   2 - Select Items</a:t>
            </a:r>
          </a:p>
          <a:p>
            <a:pPr algn="l"/>
            <a:r>
              <a:rPr lang="en-US" dirty="0"/>
              <a:t>   3 - Cancel</a:t>
            </a:r>
          </a:p>
          <a:p>
            <a:pPr algn="l"/>
            <a:r>
              <a:rPr lang="en-US" dirty="0"/>
              <a:t>   4 - Set Payment Method </a:t>
            </a:r>
          </a:p>
          <a:p>
            <a:pPr algn="l"/>
            <a:r>
              <a:rPr lang="en-US" dirty="0"/>
              <a:t>   5 - End Order</a:t>
            </a:r>
          </a:p>
        </p:txBody>
      </p:sp>
      <p:sp>
        <p:nvSpPr>
          <p:cNvPr id="10" name="TextBox 9">
            <a:extLst>
              <a:ext uri="{FF2B5EF4-FFF2-40B4-BE49-F238E27FC236}">
                <a16:creationId xmlns:a16="http://schemas.microsoft.com/office/drawing/2014/main" id="{6E0CA24C-7F3E-A0D8-ADC5-4BD1F10822D5}"/>
              </a:ext>
            </a:extLst>
          </p:cNvPr>
          <p:cNvSpPr txBox="1"/>
          <p:nvPr/>
        </p:nvSpPr>
        <p:spPr>
          <a:xfrm>
            <a:off x="1011828" y="1771530"/>
            <a:ext cx="4572000" cy="1600438"/>
          </a:xfrm>
          <a:prstGeom prst="rect">
            <a:avLst/>
          </a:prstGeom>
          <a:noFill/>
        </p:spPr>
        <p:txBody>
          <a:bodyPr wrap="square">
            <a:spAutoFit/>
          </a:bodyPr>
          <a:lstStyle/>
          <a:p>
            <a:r>
              <a:rPr lang="en-US" b="1" dirty="0"/>
              <a:t>Gateways List:</a:t>
            </a:r>
          </a:p>
          <a:p>
            <a:r>
              <a:rPr lang="en-US" dirty="0"/>
              <a:t>   1 - Gateway 1 </a:t>
            </a:r>
          </a:p>
          <a:p>
            <a:r>
              <a:rPr lang="en-US" dirty="0"/>
              <a:t>       1.1 – Inputs:</a:t>
            </a:r>
          </a:p>
          <a:p>
            <a:r>
              <a:rPr lang="en-US" dirty="0"/>
              <a:t>           * Select Items</a:t>
            </a:r>
          </a:p>
          <a:p>
            <a:r>
              <a:rPr lang="en-US" dirty="0"/>
              <a:t>       1.2 – Outputs:</a:t>
            </a:r>
          </a:p>
          <a:p>
            <a:r>
              <a:rPr lang="en-US" dirty="0"/>
              <a:t>           * Set Payment Method</a:t>
            </a:r>
          </a:p>
          <a:p>
            <a:r>
              <a:rPr lang="en-US" dirty="0"/>
              <a:t>           * Cancel</a:t>
            </a:r>
          </a:p>
        </p:txBody>
      </p:sp>
    </p:spTree>
    <p:extLst>
      <p:ext uri="{BB962C8B-B14F-4D97-AF65-F5344CB8AC3E}">
        <p14:creationId xmlns:p14="http://schemas.microsoft.com/office/powerpoint/2010/main" val="4203382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5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الفاعلين</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الفاعلين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870DF4B4-D80A-1B3E-0E79-9D2B351508FF}"/>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180975-4F45-7A3C-40B9-EDDAF5220CC4}"/>
              </a:ext>
            </a:extLst>
          </p:cNvPr>
          <p:cNvPicPr>
            <a:picLocks noChangeAspect="1"/>
          </p:cNvPicPr>
          <p:nvPr/>
        </p:nvPicPr>
        <p:blipFill>
          <a:blip r:embed="rId6"/>
          <a:stretch>
            <a:fillRect/>
          </a:stretch>
        </p:blipFill>
        <p:spPr>
          <a:xfrm>
            <a:off x="3993133" y="3922566"/>
            <a:ext cx="2143125" cy="638175"/>
          </a:xfrm>
          <a:prstGeom prst="rect">
            <a:avLst/>
          </a:prstGeom>
        </p:spPr>
      </p:pic>
    </p:spTree>
    <p:extLst>
      <p:ext uri="{BB962C8B-B14F-4D97-AF65-F5344CB8AC3E}">
        <p14:creationId xmlns:p14="http://schemas.microsoft.com/office/powerpoint/2010/main" val="1483033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الفاعلين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793187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23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14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البوابات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830997"/>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البوابات مع شروط الانتقال</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8" name="Picture 7">
            <a:extLst>
              <a:ext uri="{FF2B5EF4-FFF2-40B4-BE49-F238E27FC236}">
                <a16:creationId xmlns:a16="http://schemas.microsoft.com/office/drawing/2014/main" id="{9E4BCA9B-3BFF-76A9-CEBE-B5F56B8F7912}"/>
              </a:ext>
            </a:extLst>
          </p:cNvPr>
          <p:cNvPicPr>
            <a:picLocks noChangeAspect="1"/>
          </p:cNvPicPr>
          <p:nvPr/>
        </p:nvPicPr>
        <p:blipFill>
          <a:blip r:embed="rId6"/>
          <a:stretch>
            <a:fillRect/>
          </a:stretch>
        </p:blipFill>
        <p:spPr>
          <a:xfrm>
            <a:off x="3946803" y="3827094"/>
            <a:ext cx="2143125" cy="638175"/>
          </a:xfrm>
          <a:prstGeom prst="rect">
            <a:avLst/>
          </a:prstGeom>
        </p:spPr>
      </p:pic>
      <p:sp>
        <p:nvSpPr>
          <p:cNvPr id="15" name="Rectangle 14">
            <a:extLst>
              <a:ext uri="{FF2B5EF4-FFF2-40B4-BE49-F238E27FC236}">
                <a16:creationId xmlns:a16="http://schemas.microsoft.com/office/drawing/2014/main" id="{1E625651-AD22-FA5E-5251-665584A463FD}"/>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920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396093"/>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882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2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معيار </a:t>
            </a:r>
            <a:r>
              <a:rPr lang="en-US" sz="3500" dirty="0">
                <a:solidFill>
                  <a:schemeClr val="accent1"/>
                </a:solidFill>
                <a:latin typeface="Dubai" panose="020B0503030403030204" pitchFamily="34" charset="-78"/>
                <a:cs typeface="Dubai" panose="020B0503030403030204" pitchFamily="34" charset="-78"/>
              </a:rPr>
              <a:t>BPMN</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16" name="Picture 15">
            <a:extLst>
              <a:ext uri="{FF2B5EF4-FFF2-40B4-BE49-F238E27FC236}">
                <a16:creationId xmlns:a16="http://schemas.microsoft.com/office/drawing/2014/main" id="{B45B8746-D0C4-2D33-F52C-06D5911E90F7}"/>
              </a:ext>
            </a:extLst>
          </p:cNvPr>
          <p:cNvPicPr>
            <a:picLocks noChangeAspect="1"/>
          </p:cNvPicPr>
          <p:nvPr/>
        </p:nvPicPr>
        <p:blipFill>
          <a:blip r:embed="rId3"/>
          <a:stretch>
            <a:fillRect/>
          </a:stretch>
        </p:blipFill>
        <p:spPr>
          <a:xfrm>
            <a:off x="6851923" y="1219462"/>
            <a:ext cx="1574177" cy="1574177"/>
          </a:xfrm>
          <a:prstGeom prst="rect">
            <a:avLst/>
          </a:prstGeom>
        </p:spPr>
      </p:pic>
      <p:pic>
        <p:nvPicPr>
          <p:cNvPr id="19" name="Picture 18">
            <a:extLst>
              <a:ext uri="{FF2B5EF4-FFF2-40B4-BE49-F238E27FC236}">
                <a16:creationId xmlns:a16="http://schemas.microsoft.com/office/drawing/2014/main" id="{CCDEB27A-F029-0ADB-BA10-47468FF6BDE3}"/>
              </a:ext>
            </a:extLst>
          </p:cNvPr>
          <p:cNvPicPr>
            <a:picLocks noChangeAspect="1"/>
          </p:cNvPicPr>
          <p:nvPr/>
        </p:nvPicPr>
        <p:blipFill>
          <a:blip r:embed="rId4"/>
          <a:stretch>
            <a:fillRect/>
          </a:stretch>
        </p:blipFill>
        <p:spPr>
          <a:xfrm>
            <a:off x="1090655" y="1974129"/>
            <a:ext cx="1559027" cy="1559027"/>
          </a:xfrm>
          <a:prstGeom prst="rect">
            <a:avLst/>
          </a:prstGeom>
        </p:spPr>
      </p:pic>
      <p:pic>
        <p:nvPicPr>
          <p:cNvPr id="21" name="Picture 20">
            <a:extLst>
              <a:ext uri="{FF2B5EF4-FFF2-40B4-BE49-F238E27FC236}">
                <a16:creationId xmlns:a16="http://schemas.microsoft.com/office/drawing/2014/main" id="{018C459D-577F-00EE-988E-5B6B3C051F99}"/>
              </a:ext>
            </a:extLst>
          </p:cNvPr>
          <p:cNvPicPr>
            <a:picLocks noChangeAspect="1"/>
          </p:cNvPicPr>
          <p:nvPr/>
        </p:nvPicPr>
        <p:blipFill>
          <a:blip r:embed="rId5"/>
          <a:stretch>
            <a:fillRect/>
          </a:stretch>
        </p:blipFill>
        <p:spPr>
          <a:xfrm>
            <a:off x="2700735" y="2515169"/>
            <a:ext cx="1951788" cy="1951788"/>
          </a:xfrm>
          <a:prstGeom prst="rect">
            <a:avLst/>
          </a:prstGeom>
        </p:spPr>
      </p:pic>
      <p:pic>
        <p:nvPicPr>
          <p:cNvPr id="23" name="Picture 22">
            <a:extLst>
              <a:ext uri="{FF2B5EF4-FFF2-40B4-BE49-F238E27FC236}">
                <a16:creationId xmlns:a16="http://schemas.microsoft.com/office/drawing/2014/main" id="{CBE52214-E624-9DD4-B6ED-FDFC87CC2219}"/>
              </a:ext>
            </a:extLst>
          </p:cNvPr>
          <p:cNvPicPr>
            <a:picLocks noChangeAspect="1"/>
          </p:cNvPicPr>
          <p:nvPr/>
        </p:nvPicPr>
        <p:blipFill>
          <a:blip r:embed="rId6"/>
          <a:stretch>
            <a:fillRect/>
          </a:stretch>
        </p:blipFill>
        <p:spPr>
          <a:xfrm>
            <a:off x="3865638" y="2474155"/>
            <a:ext cx="1951788" cy="1951788"/>
          </a:xfrm>
          <a:prstGeom prst="rect">
            <a:avLst/>
          </a:prstGeom>
        </p:spPr>
      </p:pic>
      <p:pic>
        <p:nvPicPr>
          <p:cNvPr id="25" name="Picture 24">
            <a:extLst>
              <a:ext uri="{FF2B5EF4-FFF2-40B4-BE49-F238E27FC236}">
                <a16:creationId xmlns:a16="http://schemas.microsoft.com/office/drawing/2014/main" id="{DDB6A215-2F96-D4CA-BE16-21AAE1FB302A}"/>
              </a:ext>
            </a:extLst>
          </p:cNvPr>
          <p:cNvPicPr>
            <a:picLocks noChangeAspect="1"/>
          </p:cNvPicPr>
          <p:nvPr/>
        </p:nvPicPr>
        <p:blipFill>
          <a:blip r:embed="rId7"/>
          <a:stretch>
            <a:fillRect/>
          </a:stretch>
        </p:blipFill>
        <p:spPr>
          <a:xfrm>
            <a:off x="3319592" y="3095316"/>
            <a:ext cx="1942183" cy="1942183"/>
          </a:xfrm>
          <a:prstGeom prst="rect">
            <a:avLst/>
          </a:prstGeom>
        </p:spPr>
      </p:pic>
      <p:pic>
        <p:nvPicPr>
          <p:cNvPr id="27" name="Picture 26">
            <a:extLst>
              <a:ext uri="{FF2B5EF4-FFF2-40B4-BE49-F238E27FC236}">
                <a16:creationId xmlns:a16="http://schemas.microsoft.com/office/drawing/2014/main" id="{1890B7EA-79E0-9E2C-4714-246DC1A9A9AD}"/>
              </a:ext>
            </a:extLst>
          </p:cNvPr>
          <p:cNvPicPr>
            <a:picLocks noChangeAspect="1"/>
          </p:cNvPicPr>
          <p:nvPr/>
        </p:nvPicPr>
        <p:blipFill>
          <a:blip r:embed="rId8"/>
          <a:stretch>
            <a:fillRect/>
          </a:stretch>
        </p:blipFill>
        <p:spPr>
          <a:xfrm>
            <a:off x="100371" y="1981662"/>
            <a:ext cx="1559027" cy="1559027"/>
          </a:xfrm>
          <a:prstGeom prst="rect">
            <a:avLst/>
          </a:prstGeom>
        </p:spPr>
      </p:pic>
      <p:pic>
        <p:nvPicPr>
          <p:cNvPr id="29" name="Picture 28">
            <a:extLst>
              <a:ext uri="{FF2B5EF4-FFF2-40B4-BE49-F238E27FC236}">
                <a16:creationId xmlns:a16="http://schemas.microsoft.com/office/drawing/2014/main" id="{A84EE969-82F0-DFEC-EDA8-34352D395C98}"/>
              </a:ext>
            </a:extLst>
          </p:cNvPr>
          <p:cNvPicPr>
            <a:picLocks noChangeAspect="1"/>
          </p:cNvPicPr>
          <p:nvPr/>
        </p:nvPicPr>
        <p:blipFill>
          <a:blip r:embed="rId9"/>
          <a:stretch>
            <a:fillRect/>
          </a:stretch>
        </p:blipFill>
        <p:spPr>
          <a:xfrm>
            <a:off x="7344625" y="489861"/>
            <a:ext cx="1600368" cy="1600368"/>
          </a:xfrm>
          <a:prstGeom prst="rect">
            <a:avLst/>
          </a:prstGeom>
        </p:spPr>
      </p:pic>
      <p:pic>
        <p:nvPicPr>
          <p:cNvPr id="31" name="Picture 30">
            <a:extLst>
              <a:ext uri="{FF2B5EF4-FFF2-40B4-BE49-F238E27FC236}">
                <a16:creationId xmlns:a16="http://schemas.microsoft.com/office/drawing/2014/main" id="{E2B152A8-9837-6AF1-8704-468A7D45D5EE}"/>
              </a:ext>
            </a:extLst>
          </p:cNvPr>
          <p:cNvPicPr>
            <a:picLocks noChangeAspect="1"/>
          </p:cNvPicPr>
          <p:nvPr/>
        </p:nvPicPr>
        <p:blipFill>
          <a:blip r:embed="rId10"/>
          <a:stretch>
            <a:fillRect/>
          </a:stretch>
        </p:blipFill>
        <p:spPr>
          <a:xfrm>
            <a:off x="571762" y="1219462"/>
            <a:ext cx="1559027" cy="1559027"/>
          </a:xfrm>
          <a:prstGeom prst="rect">
            <a:avLst/>
          </a:prstGeom>
        </p:spPr>
      </p:pic>
      <p:pic>
        <p:nvPicPr>
          <p:cNvPr id="33" name="Picture 32">
            <a:extLst>
              <a:ext uri="{FF2B5EF4-FFF2-40B4-BE49-F238E27FC236}">
                <a16:creationId xmlns:a16="http://schemas.microsoft.com/office/drawing/2014/main" id="{24BB236E-2BC1-BBBE-0AB1-6F6E1349A15F}"/>
              </a:ext>
            </a:extLst>
          </p:cNvPr>
          <p:cNvPicPr>
            <a:picLocks noChangeAspect="1"/>
          </p:cNvPicPr>
          <p:nvPr/>
        </p:nvPicPr>
        <p:blipFill>
          <a:blip r:embed="rId11"/>
          <a:stretch>
            <a:fillRect/>
          </a:stretch>
        </p:blipFill>
        <p:spPr>
          <a:xfrm>
            <a:off x="6137785" y="591711"/>
            <a:ext cx="1600367" cy="1600367"/>
          </a:xfrm>
          <a:prstGeom prst="rect">
            <a:avLst/>
          </a:prstGeom>
        </p:spPr>
      </p:pic>
      <p:pic>
        <p:nvPicPr>
          <p:cNvPr id="35" name="Picture 34">
            <a:extLst>
              <a:ext uri="{FF2B5EF4-FFF2-40B4-BE49-F238E27FC236}">
                <a16:creationId xmlns:a16="http://schemas.microsoft.com/office/drawing/2014/main" id="{F18D21AD-0DFE-CB44-DC09-7FCE3CB546BF}"/>
              </a:ext>
            </a:extLst>
          </p:cNvPr>
          <p:cNvPicPr>
            <a:picLocks noChangeAspect="1"/>
          </p:cNvPicPr>
          <p:nvPr/>
        </p:nvPicPr>
        <p:blipFill rotWithShape="1">
          <a:blip r:embed="rId12"/>
          <a:srcRect l="27213" t="33976" r="27108" b="33224"/>
          <a:stretch/>
        </p:blipFill>
        <p:spPr>
          <a:xfrm>
            <a:off x="3372122" y="1251894"/>
            <a:ext cx="1759232" cy="1263275"/>
          </a:xfrm>
          <a:prstGeom prst="rect">
            <a:avLst/>
          </a:prstGeom>
        </p:spPr>
      </p:pic>
      <p:sp>
        <p:nvSpPr>
          <p:cNvPr id="37" name="TextBox 36">
            <a:extLst>
              <a:ext uri="{FF2B5EF4-FFF2-40B4-BE49-F238E27FC236}">
                <a16:creationId xmlns:a16="http://schemas.microsoft.com/office/drawing/2014/main" id="{4B4F16BF-4F9A-C364-6727-5E015A9EA52F}"/>
              </a:ext>
            </a:extLst>
          </p:cNvPr>
          <p:cNvSpPr txBox="1"/>
          <p:nvPr/>
        </p:nvSpPr>
        <p:spPr>
          <a:xfrm>
            <a:off x="444889" y="3265276"/>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الأحداث</a:t>
            </a:r>
            <a:endParaRPr lang="en-US" sz="1600" dirty="0">
              <a:latin typeface="Dubai" panose="020B0503030403030204" pitchFamily="34" charset="-78"/>
              <a:cs typeface="Dubai" panose="020B0503030403030204" pitchFamily="34" charset="-78"/>
            </a:endParaRPr>
          </a:p>
        </p:txBody>
      </p:sp>
      <p:sp>
        <p:nvSpPr>
          <p:cNvPr id="38" name="TextBox 37">
            <a:extLst>
              <a:ext uri="{FF2B5EF4-FFF2-40B4-BE49-F238E27FC236}">
                <a16:creationId xmlns:a16="http://schemas.microsoft.com/office/drawing/2014/main" id="{E1B92A4A-061A-351A-60D7-5D1D5FDA931C}"/>
              </a:ext>
            </a:extLst>
          </p:cNvPr>
          <p:cNvSpPr txBox="1"/>
          <p:nvPr/>
        </p:nvSpPr>
        <p:spPr>
          <a:xfrm>
            <a:off x="3432279" y="4507971"/>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نقاط القرار (البوابات)</a:t>
            </a:r>
            <a:endParaRPr lang="en-US" sz="1600" dirty="0">
              <a:latin typeface="Dubai" panose="020B0503030403030204" pitchFamily="34" charset="-78"/>
              <a:cs typeface="Dubai" panose="020B0503030403030204" pitchFamily="34" charset="-78"/>
            </a:endParaRPr>
          </a:p>
        </p:txBody>
      </p:sp>
      <p:sp>
        <p:nvSpPr>
          <p:cNvPr id="39" name="TextBox 38">
            <a:extLst>
              <a:ext uri="{FF2B5EF4-FFF2-40B4-BE49-F238E27FC236}">
                <a16:creationId xmlns:a16="http://schemas.microsoft.com/office/drawing/2014/main" id="{6042FA31-67D5-5C50-1144-C0F73EB5771D}"/>
              </a:ext>
            </a:extLst>
          </p:cNvPr>
          <p:cNvSpPr txBox="1"/>
          <p:nvPr/>
        </p:nvSpPr>
        <p:spPr>
          <a:xfrm>
            <a:off x="3340594" y="2466688"/>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الفاعلين</a:t>
            </a:r>
            <a:endParaRPr lang="en-US" sz="1600" dirty="0">
              <a:latin typeface="Dubai" panose="020B0503030403030204" pitchFamily="34" charset="-78"/>
              <a:cs typeface="Dubai" panose="020B0503030403030204" pitchFamily="34" charset="-78"/>
            </a:endParaRPr>
          </a:p>
        </p:txBody>
      </p:sp>
      <p:sp>
        <p:nvSpPr>
          <p:cNvPr id="40" name="TextBox 39">
            <a:extLst>
              <a:ext uri="{FF2B5EF4-FFF2-40B4-BE49-F238E27FC236}">
                <a16:creationId xmlns:a16="http://schemas.microsoft.com/office/drawing/2014/main" id="{A8BC51B3-3426-017D-6F2D-4E2CC908E97B}"/>
              </a:ext>
            </a:extLst>
          </p:cNvPr>
          <p:cNvSpPr txBox="1"/>
          <p:nvPr/>
        </p:nvSpPr>
        <p:spPr>
          <a:xfrm>
            <a:off x="6872374" y="2455085"/>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المهام</a:t>
            </a:r>
            <a:endParaRPr lang="en-US" sz="16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8BD309F0-DCFB-CAC6-F095-7CFA2A93C20E}"/>
              </a:ext>
            </a:extLst>
          </p:cNvPr>
          <p:cNvSpPr txBox="1"/>
          <p:nvPr/>
        </p:nvSpPr>
        <p:spPr>
          <a:xfrm>
            <a:off x="6385419" y="4487474"/>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التدفقات</a:t>
            </a:r>
            <a:endParaRPr lang="en-US" sz="1600" dirty="0">
              <a:latin typeface="Dubai" panose="020B0503030403030204" pitchFamily="34" charset="-78"/>
              <a:cs typeface="Dubai" panose="020B0503030403030204" pitchFamily="34" charset="-78"/>
            </a:endParaRPr>
          </a:p>
        </p:txBody>
      </p:sp>
      <p:pic>
        <p:nvPicPr>
          <p:cNvPr id="4" name="Picture 3">
            <a:extLst>
              <a:ext uri="{FF2B5EF4-FFF2-40B4-BE49-F238E27FC236}">
                <a16:creationId xmlns:a16="http://schemas.microsoft.com/office/drawing/2014/main" id="{63BA71C9-DACE-6F2C-1D95-24BBB0F4F35C}"/>
              </a:ext>
            </a:extLst>
          </p:cNvPr>
          <p:cNvPicPr>
            <a:picLocks noChangeAspect="1"/>
          </p:cNvPicPr>
          <p:nvPr/>
        </p:nvPicPr>
        <p:blipFill>
          <a:blip r:embed="rId9"/>
          <a:stretch>
            <a:fillRect/>
          </a:stretch>
        </p:blipFill>
        <p:spPr>
          <a:xfrm>
            <a:off x="5709880" y="3225660"/>
            <a:ext cx="1600368" cy="1600368"/>
          </a:xfrm>
          <a:prstGeom prst="rect">
            <a:avLst/>
          </a:prstGeom>
        </p:spPr>
      </p:pic>
      <p:pic>
        <p:nvPicPr>
          <p:cNvPr id="5" name="Picture 4">
            <a:extLst>
              <a:ext uri="{FF2B5EF4-FFF2-40B4-BE49-F238E27FC236}">
                <a16:creationId xmlns:a16="http://schemas.microsoft.com/office/drawing/2014/main" id="{14F4AC85-65C7-746D-7CCE-6D3DCCED1773}"/>
              </a:ext>
            </a:extLst>
          </p:cNvPr>
          <p:cNvPicPr>
            <a:picLocks noChangeAspect="1"/>
          </p:cNvPicPr>
          <p:nvPr/>
        </p:nvPicPr>
        <p:blipFill>
          <a:blip r:embed="rId7"/>
          <a:stretch>
            <a:fillRect/>
          </a:stretch>
        </p:blipFill>
        <p:spPr>
          <a:xfrm>
            <a:off x="7256212" y="3069760"/>
            <a:ext cx="1942183" cy="1942183"/>
          </a:xfrm>
          <a:prstGeom prst="rect">
            <a:avLst/>
          </a:prstGeom>
        </p:spPr>
      </p:pic>
      <p:cxnSp>
        <p:nvCxnSpPr>
          <p:cNvPr id="7" name="Straight Arrow Connector 6">
            <a:extLst>
              <a:ext uri="{FF2B5EF4-FFF2-40B4-BE49-F238E27FC236}">
                <a16:creationId xmlns:a16="http://schemas.microsoft.com/office/drawing/2014/main" id="{7D9AE232-78A2-97A6-B3C1-B8C29137306E}"/>
              </a:ext>
            </a:extLst>
          </p:cNvPr>
          <p:cNvCxnSpPr/>
          <p:nvPr/>
        </p:nvCxnSpPr>
        <p:spPr>
          <a:xfrm>
            <a:off x="6885826" y="4024990"/>
            <a:ext cx="858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74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76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الأنشطة</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الأنشطة</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A1326B8B-9858-9125-CD2A-E46D1CD32D85}"/>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893F3-9451-5A13-1E2C-5B5E4C670849}"/>
              </a:ext>
            </a:extLst>
          </p:cNvPr>
          <p:cNvPicPr>
            <a:picLocks noChangeAspect="1"/>
          </p:cNvPicPr>
          <p:nvPr/>
        </p:nvPicPr>
        <p:blipFill>
          <a:blip r:embed="rId6"/>
          <a:stretch>
            <a:fillRect/>
          </a:stretch>
        </p:blipFill>
        <p:spPr>
          <a:xfrm>
            <a:off x="4144589" y="3934456"/>
            <a:ext cx="2143125" cy="638175"/>
          </a:xfrm>
          <a:prstGeom prst="rect">
            <a:avLst/>
          </a:prstGeom>
        </p:spPr>
      </p:pic>
    </p:spTree>
    <p:extLst>
      <p:ext uri="{BB962C8B-B14F-4D97-AF65-F5344CB8AC3E}">
        <p14:creationId xmlns:p14="http://schemas.microsoft.com/office/powerpoint/2010/main" val="3799132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D17F3DA4-BB40-05DC-422F-B4AFCC3D1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8" y="1453244"/>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79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08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515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200329"/>
          </a:xfrm>
          <a:prstGeom prst="rect">
            <a:avLst/>
          </a:prstGeom>
          <a:noFill/>
        </p:spPr>
        <p:txBody>
          <a:bodyPr wrap="square">
            <a:spAutoFit/>
          </a:bodyPr>
          <a:lstStyle/>
          <a:p>
            <a:pPr marR="0" algn="l" rtl="0">
              <a:spcBef>
                <a:spcPts val="0"/>
              </a:spcBef>
              <a:spcAft>
                <a:spcPts val="0"/>
              </a:spcAft>
            </a:pP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 process begins with the user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logging in</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after which they can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choose the items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they wish to purchase. If they decide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cancel</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their order, they can do so at this stage. Otherwise, they will proceed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select their preferred payment method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before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finalizing</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order.</a:t>
            </a:r>
            <a:endParaRPr lang="en-US" sz="2800" dirty="0">
              <a:effectLst/>
            </a:endParaRPr>
          </a:p>
        </p:txBody>
      </p:sp>
    </p:spTree>
    <p:extLst>
      <p:ext uri="{BB962C8B-B14F-4D97-AF65-F5344CB8AC3E}">
        <p14:creationId xmlns:p14="http://schemas.microsoft.com/office/powerpoint/2010/main" val="227386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9966822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2183367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19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
        <p:nvSpPr>
          <p:cNvPr id="8" name="TextBox 7">
            <a:extLst>
              <a:ext uri="{FF2B5EF4-FFF2-40B4-BE49-F238E27FC236}">
                <a16:creationId xmlns:a16="http://schemas.microsoft.com/office/drawing/2014/main" id="{99D06BBF-90DA-AFB0-E449-2C76200AEC12}"/>
              </a:ext>
            </a:extLst>
          </p:cNvPr>
          <p:cNvSpPr txBox="1"/>
          <p:nvPr/>
        </p:nvSpPr>
        <p:spPr>
          <a:xfrm>
            <a:off x="120938" y="1663809"/>
            <a:ext cx="3300442" cy="1631216"/>
          </a:xfrm>
          <a:prstGeom prst="rect">
            <a:avLst/>
          </a:prstGeom>
          <a:noFill/>
        </p:spPr>
        <p:txBody>
          <a:bodyPr wrap="square">
            <a:spAutoFit/>
          </a:bodyPr>
          <a:lstStyle/>
          <a:p>
            <a:r>
              <a:rPr lang="en-US" sz="1600" b="1" dirty="0"/>
              <a:t>Process Description:</a:t>
            </a:r>
            <a:endParaRPr lang="ar-SY" sz="1600" b="1" dirty="0"/>
          </a:p>
          <a:p>
            <a:r>
              <a:rPr lang="en-US" sz="12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pic>
        <p:nvPicPr>
          <p:cNvPr id="10" name="Picture 2">
            <a:extLst>
              <a:ext uri="{FF2B5EF4-FFF2-40B4-BE49-F238E27FC236}">
                <a16:creationId xmlns:a16="http://schemas.microsoft.com/office/drawing/2014/main" id="{2A909169-6325-7412-566A-311496230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281" y="1700709"/>
            <a:ext cx="3985719" cy="171703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531896E2-A690-45B3-6EF6-5862D7F1DF4F}"/>
              </a:ext>
            </a:extLst>
          </p:cNvPr>
          <p:cNvSpPr/>
          <p:nvPr/>
        </p:nvSpPr>
        <p:spPr>
          <a:xfrm>
            <a:off x="3215640" y="2400300"/>
            <a:ext cx="1836420"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A7ECAD-4834-542F-38A8-3DC2FE032BCC}"/>
              </a:ext>
            </a:extLst>
          </p:cNvPr>
          <p:cNvSpPr txBox="1"/>
          <p:nvPr/>
        </p:nvSpPr>
        <p:spPr>
          <a:xfrm>
            <a:off x="3320505" y="1815525"/>
            <a:ext cx="1624875" cy="584775"/>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تحويل بشكل مؤتمت</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14013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67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18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مناقشة الحل</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EFD678-C9B0-03F0-86BF-40935413ECA9}"/>
              </a:ext>
            </a:extLst>
          </p:cNvPr>
          <p:cNvSpPr txBox="1"/>
          <p:nvPr/>
        </p:nvSpPr>
        <p:spPr>
          <a:xfrm>
            <a:off x="5532764" y="1387958"/>
            <a:ext cx="2090057" cy="923330"/>
          </a:xfrm>
          <a:prstGeom prst="rect">
            <a:avLst/>
          </a:prstGeom>
          <a:noFill/>
        </p:spPr>
        <p:txBody>
          <a:bodyPr wrap="square" rtlCol="0">
            <a:spAutoFit/>
          </a:bodyPr>
          <a:lstStyle/>
          <a:p>
            <a:pPr algn="r" rtl="1"/>
            <a:r>
              <a:rPr lang="ar-SY" sz="1800" dirty="0"/>
              <a:t>عملية تعتمد على قوة النموذج اللغوي وطول التوصيف النصي للعملية</a:t>
            </a:r>
            <a:endParaRPr lang="en-US" sz="1800" dirty="0"/>
          </a:p>
        </p:txBody>
      </p:sp>
    </p:spTree>
    <p:extLst>
      <p:ext uri="{BB962C8B-B14F-4D97-AF65-F5344CB8AC3E}">
        <p14:creationId xmlns:p14="http://schemas.microsoft.com/office/powerpoint/2010/main" val="743758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4" name="Google Shape;197;p32">
            <a:extLst>
              <a:ext uri="{FF2B5EF4-FFF2-40B4-BE49-F238E27FC236}">
                <a16:creationId xmlns:a16="http://schemas.microsoft.com/office/drawing/2014/main" id="{016B69A6-B972-3080-2A37-6A7263CEB73D}"/>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تقييم المنهجية المقترحة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مجموعات المعطيات </a:t>
            </a:r>
            <a:r>
              <a:rPr lang="en-US" sz="2000" b="0" dirty="0">
                <a:latin typeface="Dubai" panose="020B0503030403030204" pitchFamily="34" charset="-78"/>
                <a:cs typeface="Dubai" panose="020B0503030403030204" pitchFamily="34" charset="-78"/>
              </a:rPr>
              <a:t>(datasets)</a:t>
            </a:r>
            <a:r>
              <a:rPr lang="ar-SY" sz="2000" b="0" dirty="0">
                <a:latin typeface="Dubai" panose="020B0503030403030204" pitchFamily="34" charset="-78"/>
                <a:cs typeface="Dubai" panose="020B0503030403030204" pitchFamily="34" charset="-78"/>
              </a:rPr>
              <a:t> المتوافرة</a:t>
            </a:r>
            <a:endParaRPr lang="ar-SY" sz="2000" dirty="0">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FC0C7926-841A-A96A-00E4-17F853D2B7C1}"/>
              </a:ext>
            </a:extLst>
          </p:cNvPr>
          <p:cNvSpPr txBox="1"/>
          <p:nvPr/>
        </p:nvSpPr>
        <p:spPr>
          <a:xfrm>
            <a:off x="1085850" y="2103255"/>
            <a:ext cx="6581503" cy="1077218"/>
          </a:xfrm>
          <a:prstGeom prst="rect">
            <a:avLst/>
          </a:prstGeom>
          <a:noFill/>
        </p:spPr>
        <p:txBody>
          <a:bodyPr wrap="square" rtlCol="0">
            <a:spAutoFit/>
          </a:bodyPr>
          <a:lstStyle/>
          <a:p>
            <a:pPr algn="r" rtl="1"/>
            <a:r>
              <a:rPr lang="en-US" sz="1600" b="1" dirty="0">
                <a:latin typeface="Dubai" panose="020B0503030403030204" pitchFamily="34" charset="-78"/>
                <a:cs typeface="Dubai" panose="020B0503030403030204" pitchFamily="34" charset="-78"/>
              </a:rPr>
              <a:t>PET</a:t>
            </a:r>
            <a:r>
              <a:rPr lang="ar-SY" sz="1600" dirty="0">
                <a:latin typeface="Dubai" panose="020B0503030403030204" pitchFamily="34" charset="-78"/>
                <a:cs typeface="Dubai" panose="020B0503030403030204" pitchFamily="34" charset="-78"/>
              </a:rPr>
              <a:t>: تحتوي على </a:t>
            </a:r>
            <a:r>
              <a:rPr lang="en-US" sz="1600" dirty="0">
                <a:latin typeface="Dubai" panose="020B0503030403030204" pitchFamily="34" charset="-78"/>
                <a:cs typeface="Dubai" panose="020B0503030403030204" pitchFamily="34" charset="-78"/>
              </a:rPr>
              <a:t>45</a:t>
            </a:r>
            <a:r>
              <a:rPr lang="ar-SY" sz="1600" dirty="0">
                <a:latin typeface="Dubai" panose="020B0503030403030204" pitchFamily="34" charset="-78"/>
                <a:cs typeface="Dubai" panose="020B0503030403030204" pitchFamily="34" charset="-78"/>
              </a:rPr>
              <a:t> نص لعملية مع تعليقات توضيحية للفاعلين والمهام والتدفقات والعلاقات فيما بينها.</a:t>
            </a:r>
          </a:p>
          <a:p>
            <a:pPr algn="r" rtl="1"/>
            <a:endParaRPr lang="ar-SY" sz="1600" b="1" dirty="0">
              <a:latin typeface="Dubai" panose="020B0503030403030204" pitchFamily="34" charset="-78"/>
              <a:cs typeface="Dubai" panose="020B0503030403030204" pitchFamily="34" charset="-78"/>
            </a:endParaRPr>
          </a:p>
          <a:p>
            <a:pPr algn="r" rtl="1"/>
            <a:r>
              <a:rPr lang="ar-SY" sz="1600" b="1" dirty="0">
                <a:latin typeface="Dubai" panose="020B0503030403030204" pitchFamily="34" charset="-78"/>
                <a:cs typeface="Dubai" panose="020B0503030403030204" pitchFamily="34" charset="-78"/>
              </a:rPr>
              <a:t>تم بناؤها من قبل مختصين.</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745086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تقييم المنهجية المقترحة</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 name="Picture 2">
            <a:extLst>
              <a:ext uri="{FF2B5EF4-FFF2-40B4-BE49-F238E27FC236}">
                <a16:creationId xmlns:a16="http://schemas.microsoft.com/office/drawing/2014/main" id="{131B9D3D-8555-3355-322F-743F757A5B21}"/>
              </a:ext>
            </a:extLst>
          </p:cNvPr>
          <p:cNvPicPr>
            <a:picLocks noChangeAspect="1"/>
          </p:cNvPicPr>
          <p:nvPr/>
        </p:nvPicPr>
        <p:blipFill rotWithShape="1">
          <a:blip r:embed="rId3">
            <a:extLst>
              <a:ext uri="{28A0092B-C50C-407E-A947-70E740481C1C}">
                <a14:useLocalDpi xmlns:a14="http://schemas.microsoft.com/office/drawing/2010/main" val="0"/>
              </a:ext>
            </a:extLst>
          </a:blip>
          <a:srcRect l="22564" t="37532" r="23589" b="29952"/>
          <a:stretch/>
        </p:blipFill>
        <p:spPr bwMode="auto">
          <a:xfrm>
            <a:off x="1623728" y="955875"/>
            <a:ext cx="5896543" cy="200298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CF30A60D-50C3-31D4-18DD-3817C6B78D83}"/>
              </a:ext>
            </a:extLst>
          </p:cNvPr>
          <p:cNvPicPr>
            <a:picLocks noChangeAspect="1"/>
          </p:cNvPicPr>
          <p:nvPr/>
        </p:nvPicPr>
        <p:blipFill rotWithShape="1">
          <a:blip r:embed="rId4"/>
          <a:srcRect l="10471" t="55910" r="38490" b="31260"/>
          <a:stretch/>
        </p:blipFill>
        <p:spPr>
          <a:xfrm>
            <a:off x="838958" y="3158945"/>
            <a:ext cx="7466082" cy="745229"/>
          </a:xfrm>
          <a:prstGeom prst="rect">
            <a:avLst/>
          </a:prstGeom>
        </p:spPr>
      </p:pic>
    </p:spTree>
    <p:extLst>
      <p:ext uri="{BB962C8B-B14F-4D97-AF65-F5344CB8AC3E}">
        <p14:creationId xmlns:p14="http://schemas.microsoft.com/office/powerpoint/2010/main" val="1895571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آلية تقييم المنهجية المقترحة</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 name="Picture 2">
            <a:extLst>
              <a:ext uri="{FF2B5EF4-FFF2-40B4-BE49-F238E27FC236}">
                <a16:creationId xmlns:a16="http://schemas.microsoft.com/office/drawing/2014/main" id="{7DD4963A-10E2-50CF-6FC4-DC67CD74C8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51" b="5185"/>
          <a:stretch/>
        </p:blipFill>
        <p:spPr bwMode="auto">
          <a:xfrm>
            <a:off x="869611" y="955875"/>
            <a:ext cx="7404778" cy="3784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81354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124" name="Picture 4">
            <a:extLst>
              <a:ext uri="{FF2B5EF4-FFF2-40B4-BE49-F238E27FC236}">
                <a16:creationId xmlns:a16="http://schemas.microsoft.com/office/drawing/2014/main" id="{FD1C68EE-3D81-7A45-50A4-DACD1AE71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955875"/>
            <a:ext cx="2166257" cy="3642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B1EBA3-7593-EE61-8178-9C471D26D3B0}"/>
              </a:ext>
            </a:extLst>
          </p:cNvPr>
          <p:cNvPicPr>
            <a:picLocks noChangeAspect="1"/>
          </p:cNvPicPr>
          <p:nvPr/>
        </p:nvPicPr>
        <p:blipFill rotWithShape="1">
          <a:blip r:embed="rId4"/>
          <a:srcRect l="5943" t="27841" r="61981" b="43816"/>
          <a:stretch/>
        </p:blipFill>
        <p:spPr>
          <a:xfrm>
            <a:off x="3566213" y="1509621"/>
            <a:ext cx="4720537" cy="2346386"/>
          </a:xfrm>
          <a:prstGeom prst="rect">
            <a:avLst/>
          </a:prstGeom>
        </p:spPr>
      </p:pic>
      <p:sp>
        <p:nvSpPr>
          <p:cNvPr id="7" name="TextBox 6">
            <a:extLst>
              <a:ext uri="{FF2B5EF4-FFF2-40B4-BE49-F238E27FC236}">
                <a16:creationId xmlns:a16="http://schemas.microsoft.com/office/drawing/2014/main" id="{DDB7B545-BD98-65E3-A96B-BF5E57D99FB4}"/>
              </a:ext>
            </a:extLst>
          </p:cNvPr>
          <p:cNvSpPr txBox="1"/>
          <p:nvPr/>
        </p:nvSpPr>
        <p:spPr>
          <a:xfrm>
            <a:off x="162823" y="1449236"/>
            <a:ext cx="1388853" cy="307777"/>
          </a:xfrm>
          <a:prstGeom prst="rect">
            <a:avLst/>
          </a:prstGeom>
          <a:noFill/>
        </p:spPr>
        <p:txBody>
          <a:bodyPr wrap="square">
            <a:spAutoFit/>
          </a:bodyPr>
          <a:lstStyle/>
          <a:p>
            <a:r>
              <a:rPr lang="en-US" b="1" i="0" dirty="0">
                <a:effectLst/>
                <a:highlight>
                  <a:srgbClr val="FFFFFF"/>
                </a:highlight>
                <a:latin typeface="IBM Plex Mono" panose="020F0502020204030204" pitchFamily="49" charset="0"/>
                <a:hlinkClick r:id="rId5"/>
              </a:rPr>
              <a:t>Llama-3-70B</a:t>
            </a:r>
            <a:endParaRPr lang="en-US" dirty="0"/>
          </a:p>
        </p:txBody>
      </p:sp>
    </p:spTree>
    <p:extLst>
      <p:ext uri="{BB962C8B-B14F-4D97-AF65-F5344CB8AC3E}">
        <p14:creationId xmlns:p14="http://schemas.microsoft.com/office/powerpoint/2010/main" val="3671943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2F15355E-9969-F4A6-D66C-9A63CEF696DF}"/>
              </a:ext>
            </a:extLst>
          </p:cNvPr>
          <p:cNvPicPr>
            <a:picLocks noChangeAspect="1"/>
          </p:cNvPicPr>
          <p:nvPr/>
        </p:nvPicPr>
        <p:blipFill rotWithShape="1">
          <a:blip r:embed="rId3"/>
          <a:srcRect l="6604" t="28176" r="76321" b="40796"/>
          <a:stretch/>
        </p:blipFill>
        <p:spPr>
          <a:xfrm>
            <a:off x="717799" y="1293963"/>
            <a:ext cx="3105509" cy="3174138"/>
          </a:xfrm>
          <a:prstGeom prst="rect">
            <a:avLst/>
          </a:prstGeom>
        </p:spPr>
      </p:pic>
    </p:spTree>
    <p:extLst>
      <p:ext uri="{BB962C8B-B14F-4D97-AF65-F5344CB8AC3E}">
        <p14:creationId xmlns:p14="http://schemas.microsoft.com/office/powerpoint/2010/main" val="1332305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اختبار النظام ونشره</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ar-SY" dirty="0">
                <a:latin typeface="Dubai" panose="020B0503030403030204" pitchFamily="34" charset="-78"/>
                <a:cs typeface="Dubai" panose="020B0503030403030204" pitchFamily="34" charset="-78"/>
              </a:rPr>
              <a:t>3</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983174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منهجية التطوير والاختبار والنشر</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58062352-DA2B-4B3D-35CF-8343C31F6D6D}"/>
              </a:ext>
            </a:extLst>
          </p:cNvPr>
          <p:cNvPicPr>
            <a:picLocks noChangeAspect="1"/>
          </p:cNvPicPr>
          <p:nvPr/>
        </p:nvPicPr>
        <p:blipFill>
          <a:blip r:embed="rId3"/>
          <a:stretch>
            <a:fillRect/>
          </a:stretch>
        </p:blipFill>
        <p:spPr>
          <a:xfrm>
            <a:off x="3591464" y="1389931"/>
            <a:ext cx="1961072" cy="1961072"/>
          </a:xfrm>
          <a:prstGeom prst="rect">
            <a:avLst/>
          </a:prstGeom>
        </p:spPr>
      </p:pic>
      <p:sp>
        <p:nvSpPr>
          <p:cNvPr id="8" name="Rectangle 7">
            <a:extLst>
              <a:ext uri="{FF2B5EF4-FFF2-40B4-BE49-F238E27FC236}">
                <a16:creationId xmlns:a16="http://schemas.microsoft.com/office/drawing/2014/main" id="{C21DE58E-21AC-FB43-EB7B-69FBACD7F55A}"/>
              </a:ext>
            </a:extLst>
          </p:cNvPr>
          <p:cNvSpPr/>
          <p:nvPr/>
        </p:nvSpPr>
        <p:spPr>
          <a:xfrm>
            <a:off x="6567941" y="3685792"/>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solidFill>
                  <a:schemeClr val="tx1"/>
                </a:solidFill>
                <a:latin typeface="+mj-lt"/>
                <a:cs typeface="Dubai" panose="020B0503030403030204" pitchFamily="34" charset="-78"/>
              </a:rPr>
              <a:t>Dev</a:t>
            </a:r>
            <a:endParaRPr lang="ar-SY" sz="1400" b="1" dirty="0">
              <a:solidFill>
                <a:schemeClr val="tx1"/>
              </a:solidFill>
              <a:latin typeface="+mj-lt"/>
              <a:cs typeface="Dubai" panose="020B0503030403030204" pitchFamily="34" charset="-78"/>
            </a:endParaRPr>
          </a:p>
        </p:txBody>
      </p:sp>
      <p:sp>
        <p:nvSpPr>
          <p:cNvPr id="9" name="Rectangle 8">
            <a:extLst>
              <a:ext uri="{FF2B5EF4-FFF2-40B4-BE49-F238E27FC236}">
                <a16:creationId xmlns:a16="http://schemas.microsoft.com/office/drawing/2014/main" id="{BD33DF04-8651-785C-B598-757539F9435F}"/>
              </a:ext>
            </a:extLst>
          </p:cNvPr>
          <p:cNvSpPr/>
          <p:nvPr/>
        </p:nvSpPr>
        <p:spPr>
          <a:xfrm>
            <a:off x="3743868" y="369179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solidFill>
                  <a:schemeClr val="tx1"/>
                </a:solidFill>
                <a:latin typeface="+mj-lt"/>
                <a:cs typeface="Dubai" panose="020B0503030403030204" pitchFamily="34" charset="-78"/>
              </a:rPr>
              <a:t>Test</a:t>
            </a:r>
            <a:endParaRPr lang="ar-SY" sz="1400" b="1" dirty="0">
              <a:solidFill>
                <a:schemeClr val="tx1"/>
              </a:solidFill>
              <a:latin typeface="+mj-lt"/>
              <a:cs typeface="Dubai" panose="020B0503030403030204" pitchFamily="34" charset="-78"/>
            </a:endParaRPr>
          </a:p>
        </p:txBody>
      </p:sp>
      <p:sp>
        <p:nvSpPr>
          <p:cNvPr id="10" name="Rectangle 9">
            <a:extLst>
              <a:ext uri="{FF2B5EF4-FFF2-40B4-BE49-F238E27FC236}">
                <a16:creationId xmlns:a16="http://schemas.microsoft.com/office/drawing/2014/main" id="{68D74A4D-13E7-7C23-E46C-12DBDF42D7EE}"/>
              </a:ext>
            </a:extLst>
          </p:cNvPr>
          <p:cNvSpPr/>
          <p:nvPr/>
        </p:nvSpPr>
        <p:spPr>
          <a:xfrm>
            <a:off x="1190448" y="3691796"/>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a:solidFill>
                  <a:schemeClr val="tx1"/>
                </a:solidFill>
                <a:latin typeface="+mj-lt"/>
                <a:cs typeface="Dubai" panose="020B0503030403030204" pitchFamily="34" charset="-78"/>
              </a:rPr>
              <a:t>Main</a:t>
            </a:r>
            <a:endParaRPr lang="ar-SY" sz="1400" b="1" dirty="0">
              <a:solidFill>
                <a:schemeClr val="tx1"/>
              </a:solidFill>
              <a:latin typeface="+mj-lt"/>
              <a:cs typeface="Dubai" panose="020B0503030403030204" pitchFamily="34" charset="-78"/>
            </a:endParaRPr>
          </a:p>
        </p:txBody>
      </p:sp>
    </p:spTree>
    <p:extLst>
      <p:ext uri="{BB962C8B-B14F-4D97-AF65-F5344CB8AC3E}">
        <p14:creationId xmlns:p14="http://schemas.microsoft.com/office/powerpoint/2010/main" val="2936788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4" name="Picture 3">
            <a:extLst>
              <a:ext uri="{FF2B5EF4-FFF2-40B4-BE49-F238E27FC236}">
                <a16:creationId xmlns:a16="http://schemas.microsoft.com/office/drawing/2014/main" id="{63CA87C5-034F-4C29-0209-C8EF5393C315}"/>
              </a:ext>
            </a:extLst>
          </p:cNvPr>
          <p:cNvPicPr>
            <a:picLocks noChangeAspect="1"/>
          </p:cNvPicPr>
          <p:nvPr/>
        </p:nvPicPr>
        <p:blipFill rotWithShape="1">
          <a:blip r:embed="rId3"/>
          <a:srcRect t="7450" b="6172"/>
          <a:stretch/>
        </p:blipFill>
        <p:spPr>
          <a:xfrm>
            <a:off x="138793" y="1028153"/>
            <a:ext cx="5075696" cy="2466161"/>
          </a:xfrm>
          <a:prstGeom prst="rect">
            <a:avLst/>
          </a:prstGeom>
        </p:spPr>
      </p:pic>
      <p:pic>
        <p:nvPicPr>
          <p:cNvPr id="6" name="Picture 5">
            <a:extLst>
              <a:ext uri="{FF2B5EF4-FFF2-40B4-BE49-F238E27FC236}">
                <a16:creationId xmlns:a16="http://schemas.microsoft.com/office/drawing/2014/main" id="{8F8B25A8-8A3A-1672-4EBC-A703859FE3EB}"/>
              </a:ext>
            </a:extLst>
          </p:cNvPr>
          <p:cNvPicPr>
            <a:picLocks noChangeAspect="1"/>
          </p:cNvPicPr>
          <p:nvPr/>
        </p:nvPicPr>
        <p:blipFill rotWithShape="1">
          <a:blip r:embed="rId4"/>
          <a:srcRect t="7450" r="625" b="6172"/>
          <a:stretch/>
        </p:blipFill>
        <p:spPr>
          <a:xfrm>
            <a:off x="3636141" y="1918061"/>
            <a:ext cx="5214489" cy="2549532"/>
          </a:xfrm>
          <a:prstGeom prst="rect">
            <a:avLst/>
          </a:prstGeom>
        </p:spPr>
      </p:pic>
    </p:spTree>
    <p:extLst>
      <p:ext uri="{BB962C8B-B14F-4D97-AF65-F5344CB8AC3E}">
        <p14:creationId xmlns:p14="http://schemas.microsoft.com/office/powerpoint/2010/main" val="4018551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9" name="Picture 8">
            <a:extLst>
              <a:ext uri="{FF2B5EF4-FFF2-40B4-BE49-F238E27FC236}">
                <a16:creationId xmlns:a16="http://schemas.microsoft.com/office/drawing/2014/main" id="{CB3B0DDE-5EC2-59B2-4D36-5EFAD083553A}"/>
              </a:ext>
            </a:extLst>
          </p:cNvPr>
          <p:cNvPicPr>
            <a:picLocks noChangeAspect="1"/>
          </p:cNvPicPr>
          <p:nvPr/>
        </p:nvPicPr>
        <p:blipFill rotWithShape="1">
          <a:blip r:embed="rId3"/>
          <a:srcRect t="16667" r="1072" b="11587"/>
          <a:stretch/>
        </p:blipFill>
        <p:spPr>
          <a:xfrm>
            <a:off x="751114" y="1343539"/>
            <a:ext cx="7641771" cy="3117401"/>
          </a:xfrm>
          <a:prstGeom prst="rect">
            <a:avLst/>
          </a:prstGeom>
        </p:spPr>
      </p:pic>
    </p:spTree>
    <p:extLst>
      <p:ext uri="{BB962C8B-B14F-4D97-AF65-F5344CB8AC3E}">
        <p14:creationId xmlns:p14="http://schemas.microsoft.com/office/powerpoint/2010/main" val="21288420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2B2F2570-620C-7951-848C-4774B339D026}"/>
              </a:ext>
            </a:extLst>
          </p:cNvPr>
          <p:cNvPicPr>
            <a:picLocks noChangeAspect="1"/>
          </p:cNvPicPr>
          <p:nvPr/>
        </p:nvPicPr>
        <p:blipFill rotWithShape="1">
          <a:blip r:embed="rId3"/>
          <a:srcRect l="29653" t="26100" r="2877" b="5733"/>
          <a:stretch/>
        </p:blipFill>
        <p:spPr>
          <a:xfrm>
            <a:off x="1306286" y="942591"/>
            <a:ext cx="7005185" cy="3859213"/>
          </a:xfrm>
          <a:prstGeom prst="rect">
            <a:avLst/>
          </a:prstGeom>
        </p:spPr>
      </p:pic>
    </p:spTree>
    <p:extLst>
      <p:ext uri="{BB962C8B-B14F-4D97-AF65-F5344CB8AC3E}">
        <p14:creationId xmlns:p14="http://schemas.microsoft.com/office/powerpoint/2010/main" val="2582950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BDB7B74E-106B-4D4F-0466-C5229738BE9F}"/>
              </a:ext>
            </a:extLst>
          </p:cNvPr>
          <p:cNvPicPr>
            <a:picLocks noChangeAspect="1"/>
          </p:cNvPicPr>
          <p:nvPr/>
        </p:nvPicPr>
        <p:blipFill rotWithShape="1">
          <a:blip r:embed="rId3"/>
          <a:srcRect l="1684" t="35397" r="14018" b="8571"/>
          <a:stretch/>
        </p:blipFill>
        <p:spPr>
          <a:xfrm>
            <a:off x="562221" y="1878331"/>
            <a:ext cx="7708200" cy="2881993"/>
          </a:xfrm>
          <a:prstGeom prst="rect">
            <a:avLst/>
          </a:prstGeom>
        </p:spPr>
      </p:pic>
      <p:pic>
        <p:nvPicPr>
          <p:cNvPr id="7" name="Picture 6">
            <a:extLst>
              <a:ext uri="{FF2B5EF4-FFF2-40B4-BE49-F238E27FC236}">
                <a16:creationId xmlns:a16="http://schemas.microsoft.com/office/drawing/2014/main" id="{AB5DAE35-6833-5580-3CED-A01D8D5D13E6}"/>
              </a:ext>
            </a:extLst>
          </p:cNvPr>
          <p:cNvPicPr>
            <a:picLocks noChangeAspect="1"/>
          </p:cNvPicPr>
          <p:nvPr/>
        </p:nvPicPr>
        <p:blipFill rotWithShape="1">
          <a:blip r:embed="rId4"/>
          <a:srcRect l="2233" t="32381" r="14643" b="54444"/>
          <a:stretch/>
        </p:blipFill>
        <p:spPr>
          <a:xfrm>
            <a:off x="498020" y="1078285"/>
            <a:ext cx="7600951" cy="677636"/>
          </a:xfrm>
          <a:prstGeom prst="rect">
            <a:avLst/>
          </a:prstGeom>
        </p:spPr>
      </p:pic>
    </p:spTree>
    <p:extLst>
      <p:ext uri="{BB962C8B-B14F-4D97-AF65-F5344CB8AC3E}">
        <p14:creationId xmlns:p14="http://schemas.microsoft.com/office/powerpoint/2010/main" val="464916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5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DB1A5E3C-B648-FA67-345B-BB599CE0F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4" y="1195836"/>
            <a:ext cx="5953125"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A2A28D-296B-EFF2-C71E-879AD10E3EED}"/>
              </a:ext>
            </a:extLst>
          </p:cNvPr>
          <p:cNvSpPr txBox="1"/>
          <p:nvPr/>
        </p:nvSpPr>
        <p:spPr>
          <a:xfrm>
            <a:off x="6374922" y="2263973"/>
            <a:ext cx="2289050"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متوسط زمن الرد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1.43s</a:t>
            </a:r>
            <a:endParaRPr lang="en-US" sz="2400" b="1" dirty="0"/>
          </a:p>
        </p:txBody>
      </p:sp>
      <p:sp>
        <p:nvSpPr>
          <p:cNvPr id="9" name="TextBox 8">
            <a:extLst>
              <a:ext uri="{FF2B5EF4-FFF2-40B4-BE49-F238E27FC236}">
                <a16:creationId xmlns:a16="http://schemas.microsoft.com/office/drawing/2014/main" id="{AD7B46A0-646E-86A9-1A24-76E56C619272}"/>
              </a:ext>
            </a:extLst>
          </p:cNvPr>
          <p:cNvSpPr txBox="1"/>
          <p:nvPr/>
        </p:nvSpPr>
        <p:spPr>
          <a:xfrm>
            <a:off x="6038491" y="3235883"/>
            <a:ext cx="2625481"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نسبة الطلبات المرفوضة 0</a:t>
            </a:r>
            <a:r>
              <a:rPr lang="en-US" sz="2400" b="1" dirty="0">
                <a:latin typeface="Times New Roman" panose="02020603050405020304" pitchFamily="18" charset="0"/>
                <a:ea typeface="Times New Roman" panose="02020603050405020304" pitchFamily="18" charset="0"/>
                <a:cs typeface="Traditional Arabic" panose="02020603050405020304" pitchFamily="18" charset="-78"/>
              </a:rPr>
              <a:t>%</a:t>
            </a:r>
            <a:endParaRPr lang="en-US" sz="2400" b="1" dirty="0"/>
          </a:p>
        </p:txBody>
      </p:sp>
    </p:spTree>
    <p:extLst>
      <p:ext uri="{BB962C8B-B14F-4D97-AF65-F5344CB8AC3E}">
        <p14:creationId xmlns:p14="http://schemas.microsoft.com/office/powerpoint/2010/main" val="1122871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5" name="TextBox 4">
            <a:extLst>
              <a:ext uri="{FF2B5EF4-FFF2-40B4-BE49-F238E27FC236}">
                <a16:creationId xmlns:a16="http://schemas.microsoft.com/office/drawing/2014/main" id="{2BA2A28D-296B-EFF2-C71E-879AD10E3EED}"/>
              </a:ext>
            </a:extLst>
          </p:cNvPr>
          <p:cNvSpPr txBox="1"/>
          <p:nvPr/>
        </p:nvSpPr>
        <p:spPr>
          <a:xfrm>
            <a:off x="6374922" y="2263973"/>
            <a:ext cx="2289050"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متوسط زمن الرد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2.3s</a:t>
            </a:r>
            <a:endParaRPr lang="en-US" sz="2400" b="1" dirty="0"/>
          </a:p>
        </p:txBody>
      </p:sp>
      <p:sp>
        <p:nvSpPr>
          <p:cNvPr id="9" name="TextBox 8">
            <a:extLst>
              <a:ext uri="{FF2B5EF4-FFF2-40B4-BE49-F238E27FC236}">
                <a16:creationId xmlns:a16="http://schemas.microsoft.com/office/drawing/2014/main" id="{AD7B46A0-646E-86A9-1A24-76E56C619272}"/>
              </a:ext>
            </a:extLst>
          </p:cNvPr>
          <p:cNvSpPr txBox="1"/>
          <p:nvPr/>
        </p:nvSpPr>
        <p:spPr>
          <a:xfrm>
            <a:off x="6038491" y="3235883"/>
            <a:ext cx="2625481" cy="461665"/>
          </a:xfrm>
          <a:prstGeom prst="rect">
            <a:avLst/>
          </a:prstGeom>
          <a:noFill/>
        </p:spPr>
        <p:txBody>
          <a:bodyPr wrap="square">
            <a:spAutoFit/>
          </a:bodyPr>
          <a:lstStyle/>
          <a:p>
            <a:pPr algn="r" rtl="1"/>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نسبة الطلبات المرفوضة 0</a:t>
            </a:r>
            <a:r>
              <a:rPr lang="en-US" sz="2400" b="1" dirty="0">
                <a:latin typeface="Times New Roman" panose="02020603050405020304" pitchFamily="18" charset="0"/>
                <a:ea typeface="Times New Roman" panose="02020603050405020304" pitchFamily="18" charset="0"/>
                <a:cs typeface="Traditional Arabic" panose="02020603050405020304" pitchFamily="18" charset="-78"/>
              </a:rPr>
              <a:t>%</a:t>
            </a:r>
            <a:endParaRPr lang="en-US" sz="2400" b="1" dirty="0"/>
          </a:p>
        </p:txBody>
      </p:sp>
      <p:pic>
        <p:nvPicPr>
          <p:cNvPr id="4098" name="Picture 2">
            <a:extLst>
              <a:ext uri="{FF2B5EF4-FFF2-40B4-BE49-F238E27FC236}">
                <a16:creationId xmlns:a16="http://schemas.microsoft.com/office/drawing/2014/main" id="{0FAB02A2-36EA-C6E0-08D0-5409EA351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64" y="1125438"/>
            <a:ext cx="59531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81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الخاتمة والآفاق المستقبليّة</a:t>
            </a:r>
            <a:br>
              <a:rPr lang="ar-SY" sz="4000" dirty="0">
                <a:latin typeface="Dubai" panose="020B0503030403030204" pitchFamily="34" charset="-78"/>
                <a:cs typeface="Dubai" panose="020B0503030403030204" pitchFamily="34" charset="-78"/>
              </a:rPr>
            </a:br>
            <a:br>
              <a:rPr lang="ar-SY" sz="2000" dirty="0">
                <a:latin typeface="Dubai" panose="020B0503030403030204" pitchFamily="34" charset="-78"/>
                <a:cs typeface="Dubai" panose="020B0503030403030204" pitchFamily="34" charset="-78"/>
              </a:rPr>
            </a:b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5</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523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a:t>
            </a:r>
            <a:endParaRPr sz="2500" b="0" dirty="0">
              <a:solidFill>
                <a:schemeClr val="accent1"/>
              </a:solidFill>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FB2A45CE-5A77-0545-8ABC-8A185E184377}"/>
              </a:ext>
            </a:extLst>
          </p:cNvPr>
          <p:cNvSpPr txBox="1"/>
          <p:nvPr/>
        </p:nvSpPr>
        <p:spPr>
          <a:xfrm>
            <a:off x="1163212" y="1713337"/>
            <a:ext cx="7262888" cy="1277273"/>
          </a:xfrm>
          <a:prstGeom prst="rect">
            <a:avLst/>
          </a:prstGeom>
          <a:noFill/>
        </p:spPr>
        <p:txBody>
          <a:bodyPr wrap="square">
            <a:spAutoFit/>
          </a:bodyPr>
          <a:lstStyle/>
          <a:p>
            <a:pPr marR="0" lvl="0" algn="just" rtl="1">
              <a:spcBef>
                <a:spcPts val="0"/>
              </a:spcBef>
              <a:spcAft>
                <a:spcPts val="600"/>
              </a:spcAft>
            </a:pP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تم تنجيز نظام مكون من عدة خدمات قابل لإضافة خدمات جديدة، كما تم أتمتة اختبار النظام ونشره ضمن مخدم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Ubuntu</a:t>
            </a: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a:t>
            </a:r>
          </a:p>
          <a:p>
            <a:pPr marR="0" lvl="0" algn="just" rtl="1">
              <a:spcBef>
                <a:spcPts val="0"/>
              </a:spcBef>
              <a:spcAft>
                <a:spcPts val="600"/>
              </a:spcAft>
            </a:pPr>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تم تقديم منهجية لتوليد مخططات </a:t>
            </a:r>
            <a:r>
              <a:rPr lang="en-US" sz="2400" b="1" dirty="0">
                <a:latin typeface="Times New Roman" panose="02020603050405020304" pitchFamily="18" charset="0"/>
                <a:ea typeface="Times New Roman" panose="02020603050405020304" pitchFamily="18" charset="0"/>
                <a:cs typeface="Traditional Arabic" panose="02020603050405020304" pitchFamily="18" charset="-78"/>
              </a:rPr>
              <a:t>BPMN</a:t>
            </a:r>
            <a:r>
              <a:rPr lang="ar-SY" sz="2400" b="1" dirty="0">
                <a:latin typeface="Times New Roman" panose="02020603050405020304" pitchFamily="18" charset="0"/>
                <a:ea typeface="Times New Roman" panose="02020603050405020304" pitchFamily="18" charset="0"/>
                <a:cs typeface="Traditional Arabic" panose="02020603050405020304" pitchFamily="18" charset="-78"/>
              </a:rPr>
              <a:t>.</a:t>
            </a:r>
            <a:endPar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
        <p:nvSpPr>
          <p:cNvPr id="2" name="TextBox 1">
            <a:extLst>
              <a:ext uri="{FF2B5EF4-FFF2-40B4-BE49-F238E27FC236}">
                <a16:creationId xmlns:a16="http://schemas.microsoft.com/office/drawing/2014/main" id="{483F6BF1-6EFF-AD0C-5AD1-2E0D3E1F7430}"/>
              </a:ext>
            </a:extLst>
          </p:cNvPr>
          <p:cNvSpPr txBox="1"/>
          <p:nvPr/>
        </p:nvSpPr>
        <p:spPr>
          <a:xfrm>
            <a:off x="8425999" y="4848605"/>
            <a:ext cx="718001" cy="307777"/>
          </a:xfrm>
          <a:prstGeom prst="rect">
            <a:avLst/>
          </a:prstGeom>
          <a:noFill/>
        </p:spPr>
        <p:txBody>
          <a:bodyPr wrap="square" rtlCol="0">
            <a:spAutoFit/>
          </a:bodyPr>
          <a:lstStyle/>
          <a:p>
            <a:r>
              <a:rPr lang="en-US" b="1" dirty="0"/>
              <a:t>40/41</a:t>
            </a:r>
          </a:p>
        </p:txBody>
      </p:sp>
    </p:spTree>
    <p:extLst>
      <p:ext uri="{BB962C8B-B14F-4D97-AF65-F5344CB8AC3E}">
        <p14:creationId xmlns:p14="http://schemas.microsoft.com/office/powerpoint/2010/main" val="18646273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الآفاق المستقبليّة</a:t>
            </a:r>
            <a:br>
              <a:rPr lang="ar-SY" sz="3500" dirty="0">
                <a:solidFill>
                  <a:schemeClr val="accent1"/>
                </a:solidFill>
                <a:latin typeface="Dubai" panose="020B0503030403030204" pitchFamily="34" charset="-78"/>
                <a:cs typeface="Dubai" panose="020B0503030403030204" pitchFamily="34" charset="-78"/>
              </a:rPr>
            </a:br>
            <a:endParaRPr sz="2500" b="0" dirty="0">
              <a:solidFill>
                <a:schemeClr val="accent1"/>
              </a:solidFill>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FB2A45CE-5A77-0545-8ABC-8A185E184377}"/>
              </a:ext>
            </a:extLst>
          </p:cNvPr>
          <p:cNvSpPr txBox="1"/>
          <p:nvPr/>
        </p:nvSpPr>
        <p:spPr>
          <a:xfrm>
            <a:off x="1163212" y="1713337"/>
            <a:ext cx="7262888" cy="1646605"/>
          </a:xfrm>
          <a:prstGeom prst="rect">
            <a:avLst/>
          </a:prstGeom>
          <a:noFill/>
        </p:spPr>
        <p:txBody>
          <a:bodyPr wrap="square">
            <a:spAutoFit/>
          </a:bodyPr>
          <a:lstStyle/>
          <a:p>
            <a:pPr marL="342900" marR="0" lvl="0" indent="-342900" algn="just" rtl="1">
              <a:spcBef>
                <a:spcPts val="0"/>
              </a:spcBef>
              <a:spcAft>
                <a:spcPts val="600"/>
              </a:spcAft>
              <a:buFont typeface="Symbol" panose="05050102010706020507" pitchFamily="18" charset="2"/>
              <a:buChar char=""/>
            </a:pP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استخدام نماذج لغوية ذات عدد معاملات أكبر، حيث أن زيادة قوة النموذج اللغوي تؤدي إلى نتائج أفضل.</a:t>
            </a:r>
            <a:endPar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endParaRPr>
          </a:p>
          <a:p>
            <a:pPr marL="342900" marR="0" lvl="0" indent="-342900" algn="just" rtl="1">
              <a:spcBef>
                <a:spcPts val="0"/>
              </a:spcBef>
              <a:spcAft>
                <a:spcPts val="600"/>
              </a:spcAft>
              <a:buFont typeface="Symbol" panose="05050102010706020507" pitchFamily="18" charset="2"/>
              <a:buChar char=""/>
            </a:pP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تحسين الأوامر </a:t>
            </a:r>
            <a:r>
              <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rPr>
              <a:t>(Prompts)</a:t>
            </a:r>
            <a:r>
              <a:rPr lang="ar-SY" sz="2400" b="1" dirty="0">
                <a:effectLst/>
                <a:latin typeface="Times New Roman" panose="02020603050405020304" pitchFamily="18" charset="0"/>
                <a:ea typeface="Times New Roman" panose="02020603050405020304" pitchFamily="18" charset="0"/>
                <a:cs typeface="Traditional Arabic" panose="02020603050405020304" pitchFamily="18" charset="-78"/>
              </a:rPr>
              <a:t> من أجل الوصول لاستجابة أفضل من قبل النموذج اللغوي.</a:t>
            </a:r>
            <a:endParaRPr lang="en-US" sz="2400" b="1" dirty="0">
              <a:effectLst/>
              <a:latin typeface="Times New Roman" panose="02020603050405020304" pitchFamily="18" charset="0"/>
              <a:ea typeface="Times New Roman" panose="02020603050405020304" pitchFamily="18" charset="0"/>
              <a:cs typeface="Traditional Arabic" panose="02020603050405020304" pitchFamily="18" charset="-78"/>
            </a:endParaRPr>
          </a:p>
        </p:txBody>
      </p:sp>
    </p:spTree>
    <p:extLst>
      <p:ext uri="{BB962C8B-B14F-4D97-AF65-F5344CB8AC3E}">
        <p14:creationId xmlns:p14="http://schemas.microsoft.com/office/powerpoint/2010/main" val="2117876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799" y="1999050"/>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شكراً لإصغائكم</a:t>
            </a:r>
            <a:endParaRPr sz="2500" b="0" dirty="0">
              <a:solidFill>
                <a:schemeClr val="accent1"/>
              </a:solidFill>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483F6BF1-6EFF-AD0C-5AD1-2E0D3E1F7430}"/>
              </a:ext>
            </a:extLst>
          </p:cNvPr>
          <p:cNvSpPr txBox="1"/>
          <p:nvPr/>
        </p:nvSpPr>
        <p:spPr>
          <a:xfrm>
            <a:off x="8425999" y="4848605"/>
            <a:ext cx="718001" cy="307777"/>
          </a:xfrm>
          <a:prstGeom prst="rect">
            <a:avLst/>
          </a:prstGeom>
          <a:noFill/>
        </p:spPr>
        <p:txBody>
          <a:bodyPr wrap="square" rtlCol="0">
            <a:spAutoFit/>
          </a:bodyPr>
          <a:lstStyle/>
          <a:p>
            <a:r>
              <a:rPr lang="en-US" b="1" dirty="0"/>
              <a:t>40/41</a:t>
            </a:r>
          </a:p>
        </p:txBody>
      </p:sp>
    </p:spTree>
    <p:extLst>
      <p:ext uri="{BB962C8B-B14F-4D97-AF65-F5344CB8AC3E}">
        <p14:creationId xmlns:p14="http://schemas.microsoft.com/office/powerpoint/2010/main" val="273457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8" name="Picture 7">
            <a:extLst>
              <a:ext uri="{FF2B5EF4-FFF2-40B4-BE49-F238E27FC236}">
                <a16:creationId xmlns:a16="http://schemas.microsoft.com/office/drawing/2014/main" id="{220E2BEF-8956-0C47-3B2D-740B356B66FA}"/>
              </a:ext>
            </a:extLst>
          </p:cNvPr>
          <p:cNvPicPr>
            <a:picLocks noChangeAspect="1"/>
          </p:cNvPicPr>
          <p:nvPr/>
        </p:nvPicPr>
        <p:blipFill rotWithShape="1">
          <a:blip r:embed="rId3"/>
          <a:srcRect l="33214" t="14921" r="31964" b="6172"/>
          <a:stretch/>
        </p:blipFill>
        <p:spPr>
          <a:xfrm>
            <a:off x="585025" y="1148515"/>
            <a:ext cx="2833564" cy="3611810"/>
          </a:xfrm>
          <a:prstGeom prst="rect">
            <a:avLst/>
          </a:prstGeom>
        </p:spPr>
      </p:pic>
      <p:pic>
        <p:nvPicPr>
          <p:cNvPr id="10" name="Picture 9">
            <a:extLst>
              <a:ext uri="{FF2B5EF4-FFF2-40B4-BE49-F238E27FC236}">
                <a16:creationId xmlns:a16="http://schemas.microsoft.com/office/drawing/2014/main" id="{BA46CE75-911C-B023-660B-293B8A6F78B6}"/>
              </a:ext>
            </a:extLst>
          </p:cNvPr>
          <p:cNvPicPr>
            <a:picLocks noChangeAspect="1"/>
          </p:cNvPicPr>
          <p:nvPr/>
        </p:nvPicPr>
        <p:blipFill rotWithShape="1">
          <a:blip r:embed="rId4"/>
          <a:srcRect l="28661" t="22329" r="9643" b="25238"/>
          <a:stretch/>
        </p:blipFill>
        <p:spPr>
          <a:xfrm>
            <a:off x="3418589" y="1273629"/>
            <a:ext cx="5692754" cy="2721356"/>
          </a:xfrm>
          <a:prstGeom prst="rect">
            <a:avLst/>
          </a:prstGeom>
        </p:spPr>
      </p:pic>
    </p:spTree>
    <p:extLst>
      <p:ext uri="{BB962C8B-B14F-4D97-AF65-F5344CB8AC3E}">
        <p14:creationId xmlns:p14="http://schemas.microsoft.com/office/powerpoint/2010/main" val="2959798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2203348"/>
            <a:ext cx="7708200" cy="129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5400" dirty="0">
                <a:latin typeface="Dubai" panose="020B0503030403030204" pitchFamily="34" charset="-78"/>
                <a:cs typeface="Dubai" panose="020B0503030403030204" pitchFamily="34" charset="-78"/>
              </a:rPr>
              <a:t>ملاحق</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Tree>
    <p:extLst>
      <p:ext uri="{BB962C8B-B14F-4D97-AF65-F5344CB8AC3E}">
        <p14:creationId xmlns:p14="http://schemas.microsoft.com/office/powerpoint/2010/main" val="28422678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ملحق</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8" name="Picture 7">
            <a:extLst>
              <a:ext uri="{FF2B5EF4-FFF2-40B4-BE49-F238E27FC236}">
                <a16:creationId xmlns:a16="http://schemas.microsoft.com/office/drawing/2014/main" id="{0EAADE8A-1EF6-5E15-4351-2D465F82DDB6}"/>
              </a:ext>
            </a:extLst>
          </p:cNvPr>
          <p:cNvPicPr>
            <a:picLocks noChangeAspect="1"/>
          </p:cNvPicPr>
          <p:nvPr/>
        </p:nvPicPr>
        <p:blipFill rotWithShape="1">
          <a:blip r:embed="rId3"/>
          <a:srcRect l="25283" t="23480" r="12736" b="13795"/>
          <a:stretch/>
        </p:blipFill>
        <p:spPr>
          <a:xfrm>
            <a:off x="1544128" y="1097001"/>
            <a:ext cx="6435307" cy="3663324"/>
          </a:xfrm>
          <a:prstGeom prst="rect">
            <a:avLst/>
          </a:prstGeom>
        </p:spPr>
      </p:pic>
    </p:spTree>
    <p:extLst>
      <p:ext uri="{BB962C8B-B14F-4D97-AF65-F5344CB8AC3E}">
        <p14:creationId xmlns:p14="http://schemas.microsoft.com/office/powerpoint/2010/main" val="3737941280"/>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4044</TotalTime>
  <Words>1996</Words>
  <Application>Microsoft Office PowerPoint</Application>
  <PresentationFormat>On-screen Show (16:9)</PresentationFormat>
  <Paragraphs>453</Paragraphs>
  <Slides>91</Slides>
  <Notes>91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Arial</vt:lpstr>
      <vt:lpstr>Barlow</vt:lpstr>
      <vt:lpstr>Dubai</vt:lpstr>
      <vt:lpstr>Fira Sans Extra Condensed Medium</vt:lpstr>
      <vt:lpstr>IBM Plex Mono</vt:lpstr>
      <vt:lpstr>Montserrat</vt:lpstr>
      <vt:lpstr>Segoe UI</vt:lpstr>
      <vt:lpstr>Symbol</vt:lpstr>
      <vt:lpstr>Times New Roman</vt:lpstr>
      <vt:lpstr>Management Consulting Toolkit by Slidesgo</vt:lpstr>
      <vt:lpstr>PowerPoint Presentation</vt:lpstr>
      <vt:lpstr>محتويات العرض</vt:lpstr>
      <vt:lpstr>مقدمة</vt:lpstr>
      <vt:lpstr>PowerPoint Presentation</vt:lpstr>
      <vt:lpstr>PowerPoint Presentation</vt:lpstr>
      <vt:lpstr>معيار BPMN</vt:lpstr>
      <vt:lpstr>المتطلبات الوظيفية</vt:lpstr>
      <vt:lpstr>المتطلبات الوظيفية</vt:lpstr>
      <vt:lpstr>المتطلبات الوظيفية</vt:lpstr>
      <vt:lpstr>المتطلبات الوظيفية</vt:lpstr>
      <vt:lpstr>المتطلبات الوظيفية</vt:lpstr>
      <vt:lpstr>PowerPoint Presentation</vt:lpstr>
      <vt:lpstr>تصميم وتنجيز النظام البرمجي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اختبار النظام ونشره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الخاتمة والآفاق المستقبليّة  </vt:lpstr>
      <vt:lpstr>الخاتمة</vt:lpstr>
      <vt:lpstr>الآفاق المستقبليّة </vt:lpstr>
      <vt:lpstr>شكراً لإصغائكم</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Big Daddy</cp:lastModifiedBy>
  <cp:revision>850</cp:revision>
  <dcterms:modified xsi:type="dcterms:W3CDTF">2024-09-02T08:24:54Z</dcterms:modified>
</cp:coreProperties>
</file>